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http://customooxmlschemas.google.com/">
      <go:slidesCustomData xmlns:go="http://customooxmlschemas.google.com/" r:id="rId50" roundtripDataSignature="AMtx7mi5jseB2bp3bNiMbO8BFtcBAZza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x">
  <p:cSld name="TITLE_AND_BODY">
    <p:bg>
      <p:bgPr>
        <a:solidFill>
          <a:srgbClr val="F1F1F1"/>
        </a:solidFill>
      </p:bgPr>
    </p:bg>
    <p:spTree>
      <p:nvGrpSpPr>
        <p:cNvPr id="11" name="Shape 11"/>
        <p:cNvGrpSpPr/>
        <p:nvPr/>
      </p:nvGrpSpPr>
      <p:grpSpPr>
        <a:xfrm>
          <a:off x="0" y="0"/>
          <a:ext cx="0" cy="0"/>
          <a:chOff x="0" y="0"/>
          <a:chExt cx="0" cy="0"/>
        </a:xfrm>
      </p:grpSpPr>
      <p:sp>
        <p:nvSpPr>
          <p:cNvPr id="12" name="Google Shape;12;p46"/>
          <p:cNvSpPr txBox="1"/>
          <p:nvPr>
            <p:ph idx="12" type="sldNum"/>
          </p:nvPr>
        </p:nvSpPr>
        <p:spPr>
          <a:xfrm>
            <a:off x="8416022" y="5503578"/>
            <a:ext cx="321588" cy="246449"/>
          </a:xfrm>
          <a:prstGeom prst="rect">
            <a:avLst/>
          </a:prstGeom>
          <a:noFill/>
          <a:ln>
            <a:noFill/>
          </a:ln>
        </p:spPr>
        <p:txBody>
          <a:bodyPr anchorCtr="0" anchor="ctr" bIns="34300" lIns="34300" spcFirstLastPara="1" rIns="34300" wrap="square" tIns="34300">
            <a:noAutofit/>
          </a:bodyPr>
          <a:lstStyle>
            <a:lvl1pPr indent="0" lvl="0" marL="0" algn="r">
              <a:spcBef>
                <a:spcPts val="0"/>
              </a:spcBef>
              <a:buNone/>
              <a:defRPr>
                <a:solidFill>
                  <a:srgbClr val="757575"/>
                </a:solidFill>
                <a:latin typeface="Trebuchet MS"/>
                <a:ea typeface="Trebuchet MS"/>
                <a:cs typeface="Trebuchet MS"/>
                <a:sym typeface="Trebuchet MS"/>
              </a:defRPr>
            </a:lvl1pPr>
            <a:lvl2pPr indent="0" lvl="1" marL="0" algn="r">
              <a:spcBef>
                <a:spcPts val="0"/>
              </a:spcBef>
              <a:buNone/>
              <a:defRPr>
                <a:solidFill>
                  <a:srgbClr val="757575"/>
                </a:solidFill>
                <a:latin typeface="Trebuchet MS"/>
                <a:ea typeface="Trebuchet MS"/>
                <a:cs typeface="Trebuchet MS"/>
                <a:sym typeface="Trebuchet MS"/>
              </a:defRPr>
            </a:lvl2pPr>
            <a:lvl3pPr indent="0" lvl="2" marL="0" algn="r">
              <a:spcBef>
                <a:spcPts val="0"/>
              </a:spcBef>
              <a:buNone/>
              <a:defRPr>
                <a:solidFill>
                  <a:srgbClr val="757575"/>
                </a:solidFill>
                <a:latin typeface="Trebuchet MS"/>
                <a:ea typeface="Trebuchet MS"/>
                <a:cs typeface="Trebuchet MS"/>
                <a:sym typeface="Trebuchet MS"/>
              </a:defRPr>
            </a:lvl3pPr>
            <a:lvl4pPr indent="0" lvl="3" marL="0" algn="r">
              <a:spcBef>
                <a:spcPts val="0"/>
              </a:spcBef>
              <a:buNone/>
              <a:defRPr>
                <a:solidFill>
                  <a:srgbClr val="757575"/>
                </a:solidFill>
                <a:latin typeface="Trebuchet MS"/>
                <a:ea typeface="Trebuchet MS"/>
                <a:cs typeface="Trebuchet MS"/>
                <a:sym typeface="Trebuchet MS"/>
              </a:defRPr>
            </a:lvl4pPr>
            <a:lvl5pPr indent="0" lvl="4" marL="0" algn="r">
              <a:spcBef>
                <a:spcPts val="0"/>
              </a:spcBef>
              <a:buNone/>
              <a:defRPr>
                <a:solidFill>
                  <a:srgbClr val="757575"/>
                </a:solidFill>
                <a:latin typeface="Trebuchet MS"/>
                <a:ea typeface="Trebuchet MS"/>
                <a:cs typeface="Trebuchet MS"/>
                <a:sym typeface="Trebuchet MS"/>
              </a:defRPr>
            </a:lvl5pPr>
            <a:lvl6pPr indent="0" lvl="5" marL="0" algn="r">
              <a:spcBef>
                <a:spcPts val="0"/>
              </a:spcBef>
              <a:buNone/>
              <a:defRPr>
                <a:solidFill>
                  <a:srgbClr val="757575"/>
                </a:solidFill>
                <a:latin typeface="Trebuchet MS"/>
                <a:ea typeface="Trebuchet MS"/>
                <a:cs typeface="Trebuchet MS"/>
                <a:sym typeface="Trebuchet MS"/>
              </a:defRPr>
            </a:lvl6pPr>
            <a:lvl7pPr indent="0" lvl="6" marL="0" algn="r">
              <a:spcBef>
                <a:spcPts val="0"/>
              </a:spcBef>
              <a:buNone/>
              <a:defRPr>
                <a:solidFill>
                  <a:srgbClr val="757575"/>
                </a:solidFill>
                <a:latin typeface="Trebuchet MS"/>
                <a:ea typeface="Trebuchet MS"/>
                <a:cs typeface="Trebuchet MS"/>
                <a:sym typeface="Trebuchet MS"/>
              </a:defRPr>
            </a:lvl7pPr>
            <a:lvl8pPr indent="0" lvl="7" marL="0" algn="r">
              <a:spcBef>
                <a:spcPts val="0"/>
              </a:spcBef>
              <a:buNone/>
              <a:defRPr>
                <a:solidFill>
                  <a:srgbClr val="757575"/>
                </a:solidFill>
                <a:latin typeface="Trebuchet MS"/>
                <a:ea typeface="Trebuchet MS"/>
                <a:cs typeface="Trebuchet MS"/>
                <a:sym typeface="Trebuchet MS"/>
              </a:defRPr>
            </a:lvl8pPr>
            <a:lvl9pPr indent="0" lvl="8" marL="0" algn="r">
              <a:spcBef>
                <a:spcPts val="0"/>
              </a:spcBef>
              <a:buNone/>
              <a:defRPr>
                <a:solidFill>
                  <a:srgbClr val="757575"/>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ru-RU"/>
              <a:t>‹#›</a:t>
            </a:fld>
            <a:endParaRPr b="0" i="0" sz="1200" u="none" cap="none" strike="noStrik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63" name="Shape 63"/>
        <p:cNvGrpSpPr/>
        <p:nvPr/>
      </p:nvGrpSpPr>
      <p:grpSpPr>
        <a:xfrm>
          <a:off x="0" y="0"/>
          <a:ext cx="0" cy="0"/>
          <a:chOff x="0" y="0"/>
          <a:chExt cx="0" cy="0"/>
        </a:xfrm>
      </p:grpSpPr>
      <p:sp>
        <p:nvSpPr>
          <p:cNvPr id="64" name="Google Shape;64;p5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55"/>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6" name="Google Shape;66;p5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70" name="Shape 70"/>
        <p:cNvGrpSpPr/>
        <p:nvPr/>
      </p:nvGrpSpPr>
      <p:grpSpPr>
        <a:xfrm>
          <a:off x="0" y="0"/>
          <a:ext cx="0" cy="0"/>
          <a:chOff x="0" y="0"/>
          <a:chExt cx="0" cy="0"/>
        </a:xfrm>
      </p:grpSpPr>
      <p:sp>
        <p:nvSpPr>
          <p:cNvPr id="71" name="Google Shape;71;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5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76" name="Shape 76"/>
        <p:cNvGrpSpPr/>
        <p:nvPr/>
      </p:nvGrpSpPr>
      <p:grpSpPr>
        <a:xfrm>
          <a:off x="0" y="0"/>
          <a:ext cx="0" cy="0"/>
          <a:chOff x="0" y="0"/>
          <a:chExt cx="0" cy="0"/>
        </a:xfrm>
      </p:grpSpPr>
      <p:sp>
        <p:nvSpPr>
          <p:cNvPr id="77" name="Google Shape;77;p5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5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13" name="Shape 13"/>
        <p:cNvGrpSpPr/>
        <p:nvPr/>
      </p:nvGrpSpPr>
      <p:grpSpPr>
        <a:xfrm>
          <a:off x="0" y="0"/>
          <a:ext cx="0" cy="0"/>
          <a:chOff x="0" y="0"/>
          <a:chExt cx="0" cy="0"/>
        </a:xfrm>
      </p:grpSpPr>
      <p:sp>
        <p:nvSpPr>
          <p:cNvPr id="14" name="Google Shape;14;p4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4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 name="Google Shape;16;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19" name="Shape 19"/>
        <p:cNvGrpSpPr/>
        <p:nvPr/>
      </p:nvGrpSpPr>
      <p:grpSpPr>
        <a:xfrm>
          <a:off x="0" y="0"/>
          <a:ext cx="0" cy="0"/>
          <a:chOff x="0" y="0"/>
          <a:chExt cx="0" cy="0"/>
        </a:xfrm>
      </p:grpSpPr>
      <p:sp>
        <p:nvSpPr>
          <p:cNvPr id="20" name="Google Shape;20;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25" name="Shape 25"/>
        <p:cNvGrpSpPr/>
        <p:nvPr/>
      </p:nvGrpSpPr>
      <p:grpSpPr>
        <a:xfrm>
          <a:off x="0" y="0"/>
          <a:ext cx="0" cy="0"/>
          <a:chOff x="0" y="0"/>
          <a:chExt cx="0" cy="0"/>
        </a:xfrm>
      </p:grpSpPr>
      <p:sp>
        <p:nvSpPr>
          <p:cNvPr id="26" name="Google Shape;26;p4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8" name="Google Shape;28;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31" name="Shape 31"/>
        <p:cNvGrpSpPr/>
        <p:nvPr/>
      </p:nvGrpSpPr>
      <p:grpSpPr>
        <a:xfrm>
          <a:off x="0" y="0"/>
          <a:ext cx="0" cy="0"/>
          <a:chOff x="0" y="0"/>
          <a:chExt cx="0" cy="0"/>
        </a:xfrm>
      </p:grpSpPr>
      <p:sp>
        <p:nvSpPr>
          <p:cNvPr id="32" name="Google Shape;32;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5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38" name="Shape 38"/>
        <p:cNvGrpSpPr/>
        <p:nvPr/>
      </p:nvGrpSpPr>
      <p:grpSpPr>
        <a:xfrm>
          <a:off x="0" y="0"/>
          <a:ext cx="0" cy="0"/>
          <a:chOff x="0" y="0"/>
          <a:chExt cx="0" cy="0"/>
        </a:xfrm>
      </p:grpSpPr>
      <p:sp>
        <p:nvSpPr>
          <p:cNvPr id="39" name="Google Shape;39;p5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5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5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5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5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47" name="Shape 47"/>
        <p:cNvGrpSpPr/>
        <p:nvPr/>
      </p:nvGrpSpPr>
      <p:grpSpPr>
        <a:xfrm>
          <a:off x="0" y="0"/>
          <a:ext cx="0" cy="0"/>
          <a:chOff x="0" y="0"/>
          <a:chExt cx="0" cy="0"/>
        </a:xfrm>
      </p:grpSpPr>
      <p:sp>
        <p:nvSpPr>
          <p:cNvPr id="48" name="Google Shape;48;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52" name="Shape 52"/>
        <p:cNvGrpSpPr/>
        <p:nvPr/>
      </p:nvGrpSpPr>
      <p:grpSpPr>
        <a:xfrm>
          <a:off x="0" y="0"/>
          <a:ext cx="0" cy="0"/>
          <a:chOff x="0" y="0"/>
          <a:chExt cx="0" cy="0"/>
        </a:xfrm>
      </p:grpSpPr>
      <p:sp>
        <p:nvSpPr>
          <p:cNvPr id="53" name="Google Shape;53;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56" name="Shape 56"/>
        <p:cNvGrpSpPr/>
        <p:nvPr/>
      </p:nvGrpSpPr>
      <p:grpSpPr>
        <a:xfrm>
          <a:off x="0" y="0"/>
          <a:ext cx="0" cy="0"/>
          <a:chOff x="0" y="0"/>
          <a:chExt cx="0" cy="0"/>
        </a:xfrm>
      </p:grpSpPr>
      <p:sp>
        <p:nvSpPr>
          <p:cNvPr id="57" name="Google Shape;57;p5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5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9" name="Google Shape;59;p5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0" name="Google Shape;60;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grpSp>
        <p:nvGrpSpPr>
          <p:cNvPr id="86" name="Google Shape;86;p1"/>
          <p:cNvGrpSpPr/>
          <p:nvPr/>
        </p:nvGrpSpPr>
        <p:grpSpPr>
          <a:xfrm>
            <a:off x="1641142" y="10931"/>
            <a:ext cx="2343614" cy="6836139"/>
            <a:chOff x="0" y="-1"/>
            <a:chExt cx="2343613" cy="6836138"/>
          </a:xfrm>
        </p:grpSpPr>
        <p:sp>
          <p:nvSpPr>
            <p:cNvPr id="87" name="Google Shape;87;p1"/>
            <p:cNvSpPr/>
            <p:nvPr/>
          </p:nvSpPr>
          <p:spPr>
            <a:xfrm>
              <a:off x="0" y="-1"/>
              <a:ext cx="2343608" cy="6836138"/>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88" name="Google Shape;88;p1"/>
            <p:cNvSpPr txBox="1"/>
            <p:nvPr/>
          </p:nvSpPr>
          <p:spPr>
            <a:xfrm>
              <a:off x="0" y="2690914"/>
              <a:ext cx="2343613" cy="1454313"/>
            </a:xfrm>
            <a:prstGeom prst="rect">
              <a:avLst/>
            </a:prstGeom>
            <a:noFill/>
            <a:ln>
              <a:noFill/>
            </a:ln>
          </p:spPr>
          <p:txBody>
            <a:bodyPr anchorCtr="0" anchor="ctr" bIns="34300" lIns="34300" spcFirstLastPara="1" rIns="34300" wrap="square" tIns="34300">
              <a:spAutoFit/>
            </a:bodyPr>
            <a:lstStyle/>
            <a:p>
              <a:pPr indent="0" lvl="0" marL="0" marR="0" rtl="0" algn="ctr">
                <a:spcBef>
                  <a:spcPts val="0"/>
                </a:spcBef>
                <a:spcAft>
                  <a:spcPts val="0"/>
                </a:spcAft>
                <a:buNone/>
              </a:pPr>
              <a:r>
                <a:rPr b="1" i="0" lang="ru-RU" sz="1800" u="none" cap="none" strike="noStrike">
                  <a:solidFill>
                    <a:srgbClr val="FFFFFF"/>
                  </a:solidFill>
                  <a:latin typeface="Georgia"/>
                  <a:ea typeface="Georgia"/>
                  <a:cs typeface="Georgia"/>
                  <a:sym typeface="Georgia"/>
                </a:rPr>
                <a:t>Al-Farabi Kazakh National University</a:t>
              </a:r>
              <a:endParaRPr/>
            </a:p>
            <a:p>
              <a:pPr indent="0" lvl="0" marL="0" marR="0" rtl="0" algn="ctr">
                <a:spcBef>
                  <a:spcPts val="0"/>
                </a:spcBef>
                <a:spcAft>
                  <a:spcPts val="0"/>
                </a:spcAft>
                <a:buNone/>
              </a:pPr>
              <a:r>
                <a:rPr b="1" i="0" lang="ru-RU" sz="1800" u="none" cap="none" strike="noStrike">
                  <a:solidFill>
                    <a:srgbClr val="FFFFFF"/>
                  </a:solidFill>
                  <a:latin typeface="Georgia"/>
                  <a:ea typeface="Georgia"/>
                  <a:cs typeface="Georgia"/>
                  <a:sym typeface="Georgia"/>
                </a:rPr>
                <a:t>Higher School of Medicine</a:t>
              </a:r>
              <a:endParaRPr/>
            </a:p>
          </p:txBody>
        </p:sp>
      </p:grpSp>
      <p:cxnSp>
        <p:nvCxnSpPr>
          <p:cNvPr id="89" name="Google Shape;89;p1"/>
          <p:cNvCxnSpPr/>
          <p:nvPr/>
        </p:nvCxnSpPr>
        <p:spPr>
          <a:xfrm>
            <a:off x="1523996" y="2456434"/>
            <a:ext cx="9153547" cy="1"/>
          </a:xfrm>
          <a:prstGeom prst="straightConnector1">
            <a:avLst/>
          </a:prstGeom>
          <a:noFill/>
          <a:ln cap="flat" cmpd="sng" w="9525">
            <a:solidFill>
              <a:srgbClr val="A8A8A8">
                <a:alpha val="49803"/>
              </a:srgbClr>
            </a:solidFill>
            <a:prstDash val="solid"/>
            <a:round/>
            <a:headEnd len="sm" w="sm" type="none"/>
            <a:tailEnd len="sm" w="sm" type="none"/>
          </a:ln>
        </p:spPr>
      </p:cxnSp>
      <p:sp>
        <p:nvSpPr>
          <p:cNvPr id="90" name="Google Shape;90;p1"/>
          <p:cNvSpPr txBox="1"/>
          <p:nvPr/>
        </p:nvSpPr>
        <p:spPr>
          <a:xfrm>
            <a:off x="5238567" y="690990"/>
            <a:ext cx="4074722" cy="1354217"/>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b="1" i="0" lang="ru-RU" sz="4400" u="none" cap="none" strike="noStrike">
                <a:solidFill>
                  <a:schemeClr val="dk1"/>
                </a:solidFill>
                <a:latin typeface="Calibri"/>
                <a:ea typeface="Calibri"/>
                <a:cs typeface="Calibri"/>
                <a:sym typeface="Calibri"/>
              </a:rPr>
              <a:t>Тамақтану және метаболизм</a:t>
            </a:r>
            <a:endParaRPr b="0" i="0" sz="1200" u="none" cap="none" strike="noStrike">
              <a:solidFill>
                <a:schemeClr val="dk1"/>
              </a:solidFill>
              <a:latin typeface="Calibri"/>
              <a:ea typeface="Calibri"/>
              <a:cs typeface="Calibri"/>
              <a:sym typeface="Calibri"/>
            </a:endParaRPr>
          </a:p>
        </p:txBody>
      </p:sp>
      <p:pic>
        <p:nvPicPr>
          <p:cNvPr descr="image1.png" id="91" name="Google Shape;91;p1"/>
          <p:cNvPicPr preferRelativeResize="0"/>
          <p:nvPr/>
        </p:nvPicPr>
        <p:blipFill rotWithShape="1">
          <a:blip r:embed="rId3">
            <a:alphaModFix/>
          </a:blip>
          <a:srcRect b="0" l="0" r="0" t="0"/>
          <a:stretch/>
        </p:blipFill>
        <p:spPr>
          <a:xfrm>
            <a:off x="1907103" y="1215424"/>
            <a:ext cx="1227555" cy="1069889"/>
          </a:xfrm>
          <a:prstGeom prst="rect">
            <a:avLst/>
          </a:prstGeom>
          <a:noFill/>
          <a:ln>
            <a:noFill/>
          </a:ln>
        </p:spPr>
      </p:pic>
      <p:pic>
        <p:nvPicPr>
          <p:cNvPr descr="Screen Shot 2019-08-30 at 10.12.32.png" id="92" name="Google Shape;92;p1"/>
          <p:cNvPicPr preferRelativeResize="0"/>
          <p:nvPr/>
        </p:nvPicPr>
        <p:blipFill rotWithShape="1">
          <a:blip r:embed="rId4">
            <a:alphaModFix/>
          </a:blip>
          <a:srcRect b="0" l="0" r="0" t="0"/>
          <a:stretch/>
        </p:blipFill>
        <p:spPr>
          <a:xfrm>
            <a:off x="5848995" y="2460116"/>
            <a:ext cx="3185491" cy="44274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500"/>
                                        <p:tgtEl>
                                          <p:spTgt spid="8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3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descr="Клетчатка. Действие, применение и подборка средств" id="142" name="Google Shape;142;p10"/>
          <p:cNvPicPr preferRelativeResize="0"/>
          <p:nvPr/>
        </p:nvPicPr>
        <p:blipFill rotWithShape="1">
          <a:blip r:embed="rId3">
            <a:alphaModFix/>
          </a:blip>
          <a:srcRect b="0" l="0" r="0" t="0"/>
          <a:stretch/>
        </p:blipFill>
        <p:spPr>
          <a:xfrm>
            <a:off x="2530285" y="0"/>
            <a:ext cx="4866801" cy="58401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1"/>
          <p:cNvSpPr txBox="1"/>
          <p:nvPr>
            <p:ph idx="1" type="subTitle"/>
          </p:nvPr>
        </p:nvSpPr>
        <p:spPr>
          <a:xfrm>
            <a:off x="525963" y="454221"/>
            <a:ext cx="9627971" cy="4396728"/>
          </a:xfrm>
          <a:prstGeom prst="rect">
            <a:avLst/>
          </a:prstGeom>
          <a:solidFill>
            <a:srgbClr val="F8F9FA"/>
          </a:solidFill>
          <a:ln>
            <a:noFill/>
          </a:ln>
        </p:spPr>
        <p:txBody>
          <a:bodyPr anchorCtr="0" anchor="ctr" bIns="0" lIns="0" spcFirstLastPara="1" rIns="0" wrap="square" tIns="0">
            <a:spAutoFit/>
          </a:bodyPr>
          <a:lstStyle/>
          <a:p>
            <a:pPr indent="0" lvl="0" marL="0" rtl="0" algn="ctr">
              <a:lnSpc>
                <a:spcPct val="100000"/>
              </a:lnSpc>
              <a:spcBef>
                <a:spcPts val="0"/>
              </a:spcBef>
              <a:spcAft>
                <a:spcPts val="0"/>
              </a:spcAft>
              <a:buClr>
                <a:schemeClr val="dk1"/>
              </a:buClr>
              <a:buSzPts val="3200"/>
              <a:buNone/>
            </a:pPr>
            <a:r>
              <a:rPr lang="ru-RU" sz="3200"/>
              <a:t>Талшық функциялары </a:t>
            </a:r>
            <a:endParaRPr sz="3200"/>
          </a:p>
          <a:p>
            <a:pPr indent="0" lvl="0" marL="0" rtl="0" algn="ctr">
              <a:lnSpc>
                <a:spcPct val="100000"/>
              </a:lnSpc>
              <a:spcBef>
                <a:spcPts val="0"/>
              </a:spcBef>
              <a:spcAft>
                <a:spcPts val="0"/>
              </a:spcAft>
              <a:buClr>
                <a:schemeClr val="dk1"/>
              </a:buClr>
              <a:buSzPts val="3200"/>
              <a:buNone/>
            </a:pPr>
            <a:r>
              <a:rPr lang="ru-RU" sz="3200"/>
              <a:t>Суда ерімейтін талшық суды сіңіріп, ісінеді, осылайша нәжістің көлемін 40% -дан 100% -ға дейін жұмсартады және көбейтеді. Бұл тоқ ішекті созады, перистальтиканы ынталандырады және нәжістің өтуін тездетеді. Сонымен бірге суда ерімейтін талшық іш қату және дивертикулит қаупін азайтады. Тамақ талшықтары, әсіресе тұтас дәндер, ішек қатерлі ісігінің алдын алуда маңызды рөл атқарады.</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2"/>
          <p:cNvSpPr txBox="1"/>
          <p:nvPr>
            <p:ph idx="1" type="subTitle"/>
          </p:nvPr>
        </p:nvSpPr>
        <p:spPr>
          <a:xfrm>
            <a:off x="272956" y="497971"/>
            <a:ext cx="11464475" cy="2550068"/>
          </a:xfrm>
          <a:prstGeom prst="rect">
            <a:avLst/>
          </a:prstGeom>
          <a:solidFill>
            <a:srgbClr val="F8F9FA"/>
          </a:solidFill>
          <a:ln>
            <a:noFill/>
          </a:ln>
        </p:spPr>
        <p:txBody>
          <a:bodyPr anchorCtr="0" anchor="ctr" bIns="0" lIns="0" spcFirstLastPara="1" rIns="0" wrap="square" tIns="0">
            <a:spAutoFit/>
          </a:bodyPr>
          <a:lstStyle/>
          <a:p>
            <a:pPr indent="0" lvl="0" marL="0" rtl="0" algn="ctr">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Майлар </a:t>
            </a:r>
            <a:endParaRPr>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Майлар және басқа липидтер (триглицеридтер, фосфолипидтер және холестерин): энергияны сақтау молекулалары және жасуша мембраналары мен стероидты гормондар үшін құрылыс материалы ретінде қызмет етеді. Плазмалық мембраналар мен миелиннің негізгі құрылымдық компоненттері. </a:t>
            </a:r>
            <a:endParaRPr>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Холестерол - эстроген, тестостерон және кортизол сияқты стероидты гормондардың, сондай-ақ майдың қорытылуына көмектесетін өт қышқылдарының ізашары.</a:t>
            </a:r>
            <a:endParaRPr b="0" i="0" u="none" cap="none" strike="noStrike">
              <a:solidFill>
                <a:schemeClr val="dk1"/>
              </a:solidFill>
              <a:latin typeface="Times New Roman"/>
              <a:ea typeface="Times New Roman"/>
              <a:cs typeface="Times New Roman"/>
              <a:sym typeface="Times New Roman"/>
            </a:endParaRPr>
          </a:p>
        </p:txBody>
      </p:sp>
      <p:sp>
        <p:nvSpPr>
          <p:cNvPr id="153" name="Google Shape;153;p12"/>
          <p:cNvSpPr/>
          <p:nvPr/>
        </p:nvSpPr>
        <p:spPr>
          <a:xfrm>
            <a:off x="272956" y="3558226"/>
            <a:ext cx="10828974" cy="1442073"/>
          </a:xfrm>
          <a:prstGeom prst="rect">
            <a:avLst/>
          </a:prstGeom>
          <a:solidFill>
            <a:srgbClr val="F8F9FA"/>
          </a:solidFill>
          <a:ln>
            <a:noFill/>
          </a:ln>
        </p:spPr>
        <p:txBody>
          <a:bodyPr anchorCtr="0" anchor="ctr" bIns="0" lIns="0" spcFirstLastPara="1" rIns="0" wrap="square" tIns="0">
            <a:spAutoFit/>
          </a:bodyPr>
          <a:lstStyle/>
          <a:p>
            <a:pPr indent="0" lvl="0" marL="0" marR="0" rtl="0" algn="l">
              <a:spcBef>
                <a:spcPts val="0"/>
              </a:spcBef>
              <a:spcAft>
                <a:spcPts val="0"/>
              </a:spcAft>
              <a:buNone/>
            </a:pPr>
            <a:r>
              <a:rPr b="0" i="0" lang="ru-RU" sz="2400" u="none" cap="none" strike="noStrike">
                <a:solidFill>
                  <a:schemeClr val="dk1"/>
                </a:solidFill>
                <a:latin typeface="Times New Roman"/>
                <a:ea typeface="Times New Roman"/>
                <a:cs typeface="Times New Roman"/>
                <a:sym typeface="Times New Roman"/>
              </a:rPr>
              <a:t>Май 20-ға келген сау ер адамның дене салмағының шамамен 15% -ын және әйелдің дене салмағының шамамен 25% құрайды. Оның құрамында көмірсулардан екі есе көп энергия бар (9 ккал / г май, 4 ккал / г көмірсуларға қарсы). Май күнделікті калория мөлшерінің 35% -дан аспауы керек.</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descr="Красная Рыба Авокадо Орехи Белом Фоне Деревянные Здоровой Пищи — Стоковое  фото © TanyaLovus #210606638" id="158" name="Google Shape;158;p13"/>
          <p:cNvPicPr preferRelativeResize="0"/>
          <p:nvPr/>
        </p:nvPicPr>
        <p:blipFill rotWithShape="1">
          <a:blip r:embed="rId3">
            <a:alphaModFix/>
          </a:blip>
          <a:srcRect b="0" l="0" r="0" t="0"/>
          <a:stretch/>
        </p:blipFill>
        <p:spPr>
          <a:xfrm>
            <a:off x="2038965" y="604410"/>
            <a:ext cx="7050444" cy="52800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4"/>
          <p:cNvSpPr txBox="1"/>
          <p:nvPr>
            <p:ph idx="1" type="subTitle"/>
          </p:nvPr>
        </p:nvSpPr>
        <p:spPr>
          <a:xfrm>
            <a:off x="545910" y="922290"/>
            <a:ext cx="11191519" cy="2180736"/>
          </a:xfrm>
          <a:prstGeom prst="rect">
            <a:avLst/>
          </a:prstGeom>
          <a:solidFill>
            <a:srgbClr val="F8F9FA"/>
          </a:solid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Майлар (триглицеридтер) гидрофобты болып табылады және ішектің қан капиллярларына айтарлықтай мөлшерде ене алмайды. Жіңішке ішекке енбей тұрып, оны қоздырып, асқазанда ұсақ эмульсия тамшыларына айналдырады. Жіңішке ішекте тамшылар белгілі бір өт компоненттерімен - лецитинмен және өт қышқылдарымен жабылады, олардың үлкен глобулаларға қайта оралуын болдырмайды.</a:t>
            </a:r>
            <a:endParaRPr b="0" i="0" u="none" cap="none" strike="noStrike">
              <a:solidFill>
                <a:schemeClr val="dk1"/>
              </a:solidFill>
              <a:latin typeface="Times New Roman"/>
              <a:ea typeface="Times New Roman"/>
              <a:cs typeface="Times New Roman"/>
              <a:sym typeface="Times New Roman"/>
            </a:endParaRPr>
          </a:p>
        </p:txBody>
      </p:sp>
      <p:sp>
        <p:nvSpPr>
          <p:cNvPr id="164" name="Google Shape;164;p14"/>
          <p:cNvSpPr/>
          <p:nvPr/>
        </p:nvSpPr>
        <p:spPr>
          <a:xfrm>
            <a:off x="545910" y="3503136"/>
            <a:ext cx="11191519" cy="20005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b="0" i="0" lang="ru-RU" sz="2800" u="none" cap="none" strike="noStrike">
                <a:solidFill>
                  <a:schemeClr val="dk1"/>
                </a:solidFill>
                <a:latin typeface="Calibri"/>
                <a:ea typeface="Calibri"/>
                <a:cs typeface="Calibri"/>
                <a:sym typeface="Calibri"/>
              </a:rPr>
            </a:br>
            <a:r>
              <a:rPr b="0" i="0" lang="ru-RU" sz="2400" u="none" cap="none" strike="noStrike">
                <a:solidFill>
                  <a:schemeClr val="dk1"/>
                </a:solidFill>
                <a:latin typeface="Times New Roman"/>
                <a:ea typeface="Times New Roman"/>
                <a:cs typeface="Times New Roman"/>
                <a:sym typeface="Times New Roman"/>
              </a:rPr>
              <a:t>Жіңішке ішекке енбес бұрын оны қоздырып, асқазан эмульсия арқылы ұсақ тамшыларға бөледі. Жіңішке ішекте тамшылар белгілі бір өт компоненттерімен - лецитинмен және өт қышқылдарымен жабылады, олардың үлкен глобулаларға қайта оралуын болдырмайды.</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5"/>
          <p:cNvSpPr txBox="1"/>
          <p:nvPr>
            <p:ph idx="1" type="subTitle"/>
          </p:nvPr>
        </p:nvSpPr>
        <p:spPr>
          <a:xfrm>
            <a:off x="747478" y="274316"/>
            <a:ext cx="10894062" cy="2180736"/>
          </a:xfrm>
          <a:prstGeom prst="rect">
            <a:avLst/>
          </a:prstGeom>
          <a:solidFill>
            <a:srgbClr val="F8F9FA"/>
          </a:solidFill>
          <a:ln>
            <a:noFill/>
          </a:ln>
        </p:spPr>
        <p:txBody>
          <a:bodyPr anchorCtr="0" anchor="ctr" bIns="0" lIns="0" spcFirstLastPara="1" rIns="0" wrap="square" tIns="0">
            <a:spAutoFit/>
          </a:bodyPr>
          <a:lstStyle/>
          <a:p>
            <a:pPr indent="0" lvl="0" marL="0" rtl="0" algn="ctr">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Қандағы липопротеидтер </a:t>
            </a:r>
            <a:endParaRPr>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2400"/>
              <a:buNone/>
            </a:pPr>
            <a:r>
              <a:t/>
            </a:r>
            <a:endParaRPr>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Липидтер гидрофобты болып табылады және қан плазмасында ерімейді. Мұны жеңу үшін оларды липопротеидтер деп аталатын кешендер түрінде тасымалдайды - холестерол мен триглицеридтер ядросы және ақуыздар мен фосфолипидтердің жабыны бар ұсақ тамшылар.</a:t>
            </a:r>
            <a:endParaRPr b="0" i="0" u="none" cap="none" strike="noStrike">
              <a:solidFill>
                <a:schemeClr val="dk1"/>
              </a:solidFill>
              <a:latin typeface="Times New Roman"/>
              <a:ea typeface="Times New Roman"/>
              <a:cs typeface="Times New Roman"/>
              <a:sym typeface="Times New Roman"/>
            </a:endParaRPr>
          </a:p>
        </p:txBody>
      </p:sp>
      <p:sp>
        <p:nvSpPr>
          <p:cNvPr id="170" name="Google Shape;170;p15"/>
          <p:cNvSpPr/>
          <p:nvPr/>
        </p:nvSpPr>
        <p:spPr>
          <a:xfrm>
            <a:off x="592523" y="2598362"/>
            <a:ext cx="10871596" cy="1811404"/>
          </a:xfrm>
          <a:prstGeom prst="rect">
            <a:avLst/>
          </a:prstGeom>
          <a:solidFill>
            <a:srgbClr val="F8F9FA"/>
          </a:solidFill>
          <a:ln>
            <a:noFill/>
          </a:ln>
        </p:spPr>
        <p:txBody>
          <a:bodyPr anchorCtr="0" anchor="ctr" bIns="0" lIns="0" spcFirstLastPara="1" rIns="0" wrap="square" tIns="0">
            <a:spAutoFit/>
          </a:bodyPr>
          <a:lstStyle/>
          <a:p>
            <a:pPr indent="0" lvl="0" marL="0" marR="0" rtl="0" algn="l">
              <a:spcBef>
                <a:spcPts val="0"/>
              </a:spcBef>
              <a:spcAft>
                <a:spcPts val="0"/>
              </a:spcAft>
              <a:buNone/>
            </a:pPr>
            <a:br>
              <a:rPr lang="ru-RU" sz="2400">
                <a:solidFill>
                  <a:schemeClr val="dk1"/>
                </a:solidFill>
                <a:latin typeface="Times New Roman"/>
                <a:ea typeface="Times New Roman"/>
                <a:cs typeface="Times New Roman"/>
                <a:sym typeface="Times New Roman"/>
              </a:rPr>
            </a:br>
            <a:r>
              <a:rPr lang="ru-RU" sz="2400">
                <a:solidFill>
                  <a:schemeClr val="dk1"/>
                </a:solidFill>
                <a:latin typeface="Times New Roman"/>
                <a:ea typeface="Times New Roman"/>
                <a:cs typeface="Times New Roman"/>
                <a:sym typeface="Times New Roman"/>
              </a:rPr>
              <a:t>Липопротеидтер тығыздығы бойынша жіктеледі: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ru-RU" sz="2400">
                <a:solidFill>
                  <a:schemeClr val="dk1"/>
                </a:solidFill>
                <a:latin typeface="Times New Roman"/>
                <a:ea typeface="Times New Roman"/>
                <a:cs typeface="Times New Roman"/>
                <a:sym typeface="Times New Roman"/>
              </a:rPr>
              <a:t>жоғары тығыздықтағы липопротеин (ЖТЛ)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ru-RU" sz="2400">
                <a:solidFill>
                  <a:schemeClr val="dk1"/>
                </a:solidFill>
                <a:latin typeface="Times New Roman"/>
                <a:ea typeface="Times New Roman"/>
                <a:cs typeface="Times New Roman"/>
                <a:sym typeface="Times New Roman"/>
              </a:rPr>
              <a:t>төмен тығыздықтағы липопротеин (ТТЛ)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ru-RU" sz="2400">
                <a:solidFill>
                  <a:schemeClr val="dk1"/>
                </a:solidFill>
                <a:latin typeface="Times New Roman"/>
                <a:ea typeface="Times New Roman"/>
                <a:cs typeface="Times New Roman"/>
                <a:sym typeface="Times New Roman"/>
              </a:rPr>
              <a:t>тығыздығы өте төмен липопротеидтер (ТӨТЛ).</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6"/>
          <p:cNvSpPr txBox="1"/>
          <p:nvPr>
            <p:ph idx="1" type="subTitle"/>
          </p:nvPr>
        </p:nvSpPr>
        <p:spPr>
          <a:xfrm>
            <a:off x="191069" y="331582"/>
            <a:ext cx="11805669" cy="1811404"/>
          </a:xfrm>
          <a:prstGeom prst="rect">
            <a:avLst/>
          </a:prstGeom>
          <a:solidFill>
            <a:srgbClr val="F8F9FA"/>
          </a:solid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Бауырда өндірілген ТӨТЛ  триглицеридтерді сақтау үшін майлы тіндерге тасымалдайды; триглицеридтер жойылған кезде ТӨТЛ ТТЛ-ге айналады, оның құрамында көбінесе холестерин бар. Холестеролды қажет ететін жасушалар, мысалы, стероидты гормондарды синтездейтіндер, қаннан ТТЛ-ді рецепторлардың көмегімен жүретін эндоцитоз арқылы сіңіреді.</a:t>
            </a:r>
            <a:endParaRPr b="0" i="0" u="none" cap="none" strike="noStrike">
              <a:solidFill>
                <a:schemeClr val="dk1"/>
              </a:solidFill>
              <a:latin typeface="Times New Roman"/>
              <a:ea typeface="Times New Roman"/>
              <a:cs typeface="Times New Roman"/>
              <a:sym typeface="Times New Roman"/>
            </a:endParaRPr>
          </a:p>
        </p:txBody>
      </p:sp>
      <p:sp>
        <p:nvSpPr>
          <p:cNvPr id="176" name="Google Shape;176;p16"/>
          <p:cNvSpPr/>
          <p:nvPr/>
        </p:nvSpPr>
        <p:spPr>
          <a:xfrm>
            <a:off x="191068" y="2660197"/>
            <a:ext cx="11805669" cy="1442073"/>
          </a:xfrm>
          <a:prstGeom prst="rect">
            <a:avLst/>
          </a:prstGeom>
          <a:solidFill>
            <a:srgbClr val="F8F9FA"/>
          </a:solidFill>
          <a:ln>
            <a:noFill/>
          </a:ln>
        </p:spPr>
        <p:txBody>
          <a:bodyPr anchorCtr="0" anchor="ctr" bIns="0" lIns="0" spcFirstLastPara="1" rIns="0" wrap="square" tIns="0">
            <a:spAutoFit/>
          </a:bodyPr>
          <a:lstStyle/>
          <a:p>
            <a:pPr indent="0" lvl="0" marL="0" marR="0" rtl="0" algn="l">
              <a:spcBef>
                <a:spcPts val="0"/>
              </a:spcBef>
              <a:spcAft>
                <a:spcPts val="0"/>
              </a:spcAft>
              <a:buNone/>
            </a:pPr>
            <a:r>
              <a:rPr lang="ru-RU" sz="2400">
                <a:solidFill>
                  <a:schemeClr val="dk1"/>
                </a:solidFill>
                <a:latin typeface="Times New Roman"/>
                <a:ea typeface="Times New Roman"/>
                <a:cs typeface="Times New Roman"/>
                <a:sym typeface="Times New Roman"/>
              </a:rPr>
              <a:t>Жоғары тығыздықтағы липопротеидтер бауырда түзілетін ақуыз қабықшаларын құрайды. Олар қан арқылы өтіп, тіндерден артық холестерин мен фосфолипидтерді алады. Келесі жолы ЖТЛ бауыр арқылы айналғанда холестерин алынып тасталады және өтпен шығарылады.</a:t>
            </a:r>
            <a:endParaRPr b="0" i="0" sz="1800" u="none" cap="none" strike="noStrike">
              <a:solidFill>
                <a:schemeClr val="dk1"/>
              </a:solidFill>
              <a:latin typeface="Times New Roman"/>
              <a:ea typeface="Times New Roman"/>
              <a:cs typeface="Times New Roman"/>
              <a:sym typeface="Times New Roman"/>
            </a:endParaRPr>
          </a:p>
        </p:txBody>
      </p:sp>
      <p:sp>
        <p:nvSpPr>
          <p:cNvPr id="177" name="Google Shape;177;p16"/>
          <p:cNvSpPr/>
          <p:nvPr/>
        </p:nvSpPr>
        <p:spPr>
          <a:xfrm>
            <a:off x="587273" y="4523538"/>
            <a:ext cx="10890493" cy="1072741"/>
          </a:xfrm>
          <a:prstGeom prst="rect">
            <a:avLst/>
          </a:prstGeom>
          <a:solidFill>
            <a:srgbClr val="F8F9FA"/>
          </a:solidFill>
          <a:ln>
            <a:noFill/>
          </a:ln>
        </p:spPr>
        <p:txBody>
          <a:bodyPr anchorCtr="0" anchor="ctr" bIns="0" lIns="0" spcFirstLastPara="1" rIns="0" wrap="square" tIns="0">
            <a:spAutoFit/>
          </a:bodyPr>
          <a:lstStyle/>
          <a:p>
            <a:pPr indent="0" lvl="0" marL="0" marR="0" rtl="0" algn="l">
              <a:spcBef>
                <a:spcPts val="0"/>
              </a:spcBef>
              <a:spcAft>
                <a:spcPts val="0"/>
              </a:spcAft>
              <a:buNone/>
            </a:pPr>
            <a:br>
              <a:rPr lang="ru-RU" sz="2400">
                <a:solidFill>
                  <a:schemeClr val="dk1"/>
                </a:solidFill>
                <a:latin typeface="Calibri"/>
                <a:ea typeface="Calibri"/>
                <a:cs typeface="Calibri"/>
                <a:sym typeface="Calibri"/>
              </a:rPr>
            </a:br>
            <a:r>
              <a:rPr lang="ru-RU" sz="2400">
                <a:solidFill>
                  <a:schemeClr val="dk1"/>
                </a:solidFill>
                <a:latin typeface="Times New Roman"/>
                <a:ea typeface="Times New Roman"/>
                <a:cs typeface="Times New Roman"/>
                <a:sym typeface="Times New Roman"/>
              </a:rPr>
              <a:t>Сондықтан ЖТЛ организмнен артық холестеринді кетіру құралы болып табылады. HDL холестеролының жоғары концентрациясы атеросклероздан қорғайды.</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7"/>
          <p:cNvSpPr txBox="1"/>
          <p:nvPr>
            <p:ph idx="1" type="subTitle"/>
          </p:nvPr>
        </p:nvSpPr>
        <p:spPr>
          <a:xfrm>
            <a:off x="682389" y="64147"/>
            <a:ext cx="11164224" cy="1811404"/>
          </a:xfrm>
          <a:prstGeom prst="rect">
            <a:avLst/>
          </a:prstGeom>
          <a:solidFill>
            <a:srgbClr val="F8F9FA"/>
          </a:solid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Ақуыз </a:t>
            </a:r>
            <a:endParaRPr>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Ақуыз дене салмағының 12% - 15% құрайды; ақуыздың шамамен 65% -ы сіздің қаңқа бұлшықеттеріңізде болады. Ақуыздың қызметі: олар сигнал беретін молекулалар ретінде қызмет етеді (гормондар және өсу факторлары); қорғаныс антиденелері; және мембраналық рецепторлар, сорғылар және иондық каналдар.</a:t>
            </a:r>
            <a:endParaRPr b="0" i="0" u="none" cap="none" strike="noStrike">
              <a:solidFill>
                <a:schemeClr val="dk1"/>
              </a:solidFill>
              <a:latin typeface="Times New Roman"/>
              <a:ea typeface="Times New Roman"/>
              <a:cs typeface="Times New Roman"/>
              <a:sym typeface="Times New Roman"/>
            </a:endParaRPr>
          </a:p>
        </p:txBody>
      </p:sp>
      <p:sp>
        <p:nvSpPr>
          <p:cNvPr id="183" name="Google Shape;183;p17"/>
          <p:cNvSpPr/>
          <p:nvPr/>
        </p:nvSpPr>
        <p:spPr>
          <a:xfrm>
            <a:off x="682389" y="1875551"/>
            <a:ext cx="10959152" cy="2550068"/>
          </a:xfrm>
          <a:prstGeom prst="rect">
            <a:avLst/>
          </a:prstGeom>
          <a:solidFill>
            <a:srgbClr val="F8F9FA"/>
          </a:solidFill>
          <a:ln>
            <a:noFill/>
          </a:ln>
        </p:spPr>
        <p:txBody>
          <a:bodyPr anchorCtr="0" anchor="ctr" bIns="0" lIns="0" spcFirstLastPara="1" rIns="0" wrap="square" tIns="0">
            <a:spAutoFit/>
          </a:bodyPr>
          <a:lstStyle/>
          <a:p>
            <a:pPr indent="0" lvl="0" marL="0" marR="0" rtl="0" algn="l">
              <a:spcBef>
                <a:spcPts val="0"/>
              </a:spcBef>
              <a:spcAft>
                <a:spcPts val="0"/>
              </a:spcAft>
              <a:buNone/>
            </a:pPr>
            <a:br>
              <a:rPr lang="ru-RU" sz="2400">
                <a:solidFill>
                  <a:schemeClr val="dk1"/>
                </a:solidFill>
                <a:latin typeface="Calibri"/>
                <a:ea typeface="Calibri"/>
                <a:cs typeface="Calibri"/>
                <a:sym typeface="Calibri"/>
              </a:rPr>
            </a:br>
            <a:r>
              <a:rPr lang="ru-RU" sz="2400">
                <a:solidFill>
                  <a:schemeClr val="dk1"/>
                </a:solidFill>
                <a:latin typeface="Times New Roman"/>
                <a:ea typeface="Times New Roman"/>
                <a:cs typeface="Times New Roman"/>
                <a:sym typeface="Times New Roman"/>
              </a:rPr>
              <a:t>Олардың қызметі - оттегін (гемоглобин), бұлшықеттің жиырылуын (миозин және актин) және жасушалық метаболизмнің барлық дерлік реакцияларын катализдейтін ферменттер ретінде тасымалдау. Коллаген, эластин және кератин сияқты талшықты ақуыздар терінің, шаштың, тырнақтың, сүйектің, шеміршектің, сіңірдің және байламдардың құрылымының көп бөлігін құрайды. Биомолекулалардың бірде-бір класы мұндай әр түрлі функцияларды атқара алмайды.</a:t>
            </a:r>
            <a:endParaRPr b="0" i="0" sz="1800" u="none" cap="none" strike="noStrike">
              <a:solidFill>
                <a:schemeClr val="dk1"/>
              </a:solidFill>
              <a:latin typeface="Times New Roman"/>
              <a:ea typeface="Times New Roman"/>
              <a:cs typeface="Times New Roman"/>
              <a:sym typeface="Times New Roman"/>
            </a:endParaRPr>
          </a:p>
        </p:txBody>
      </p:sp>
      <p:pic>
        <p:nvPicPr>
          <p:cNvPr descr="Как выбрать протеин для набора мышечной массы? | Российские спортсмены" id="184" name="Google Shape;184;p17"/>
          <p:cNvPicPr preferRelativeResize="0"/>
          <p:nvPr/>
        </p:nvPicPr>
        <p:blipFill rotWithShape="1">
          <a:blip r:embed="rId3">
            <a:alphaModFix/>
          </a:blip>
          <a:srcRect b="0" l="0" r="0" t="0"/>
          <a:stretch/>
        </p:blipFill>
        <p:spPr>
          <a:xfrm>
            <a:off x="3857031" y="4794069"/>
            <a:ext cx="4266300" cy="186631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8"/>
          <p:cNvSpPr txBox="1"/>
          <p:nvPr>
            <p:ph idx="1" type="subTitle"/>
          </p:nvPr>
        </p:nvSpPr>
        <p:spPr>
          <a:xfrm>
            <a:off x="532261" y="494337"/>
            <a:ext cx="11218816" cy="1442073"/>
          </a:xfrm>
          <a:prstGeom prst="rect">
            <a:avLst/>
          </a:prstGeom>
          <a:solidFill>
            <a:srgbClr val="F8F9FA"/>
          </a:solid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Ересектер диетада болмаған кезде 20 басқа аминокислоталарды 12 басқа органикалық қосылыстардан синтездей алады. Бірақ біз синтездей алмайтын 8 маңызды аминқышқылдары бар. Оларды рационға дұрыс ақуыздарды қосу арқылы алу керек.</a:t>
            </a:r>
            <a:endParaRPr b="0" i="0" u="none" cap="none" strike="noStrike">
              <a:solidFill>
                <a:schemeClr val="dk1"/>
              </a:solidFill>
              <a:latin typeface="Times New Roman"/>
              <a:ea typeface="Times New Roman"/>
              <a:cs typeface="Times New Roman"/>
              <a:sym typeface="Times New Roman"/>
            </a:endParaRPr>
          </a:p>
        </p:txBody>
      </p:sp>
      <p:sp>
        <p:nvSpPr>
          <p:cNvPr id="190" name="Google Shape;190;p18"/>
          <p:cNvSpPr/>
          <p:nvPr/>
        </p:nvSpPr>
        <p:spPr>
          <a:xfrm>
            <a:off x="382136" y="3159997"/>
            <a:ext cx="11218816" cy="2980955"/>
          </a:xfrm>
          <a:prstGeom prst="rect">
            <a:avLst/>
          </a:prstGeom>
          <a:solidFill>
            <a:srgbClr val="F8F9FA"/>
          </a:solidFill>
          <a:ln>
            <a:noFill/>
          </a:ln>
        </p:spPr>
        <p:txBody>
          <a:bodyPr anchorCtr="0" anchor="ctr" bIns="0" lIns="0" spcFirstLastPara="1" rIns="0" wrap="square" tIns="0">
            <a:spAutoFit/>
          </a:bodyPr>
          <a:lstStyle/>
          <a:p>
            <a:pPr indent="0" lvl="0" marL="0" marR="0" rtl="0" algn="l">
              <a:spcBef>
                <a:spcPts val="0"/>
              </a:spcBef>
              <a:spcAft>
                <a:spcPts val="0"/>
              </a:spcAft>
              <a:buNone/>
            </a:pPr>
            <a:br>
              <a:rPr lang="ru-RU" sz="2800">
                <a:solidFill>
                  <a:schemeClr val="dk1"/>
                </a:solidFill>
                <a:latin typeface="Calibri"/>
                <a:ea typeface="Calibri"/>
                <a:cs typeface="Calibri"/>
                <a:sym typeface="Calibri"/>
              </a:rPr>
            </a:br>
            <a:r>
              <a:rPr lang="ru-RU" sz="2400">
                <a:solidFill>
                  <a:schemeClr val="dk1"/>
                </a:solidFill>
                <a:latin typeface="Times New Roman"/>
                <a:ea typeface="Times New Roman"/>
                <a:cs typeface="Times New Roman"/>
                <a:sym typeface="Times New Roman"/>
              </a:rPr>
              <a:t>Минералдар дене салмағының шамамен 4% құрайды, оның төрттен үш бөлігі сүйектер мен тістердегі кальций мен фосфордан тұрады. Фосфор сонымен қатар фосфолипидтер мен АТФ негізгі құрылымдық компоненті болып табылады. Кальций, темір, магний және марганец ферменттің кофакторы ретінде қызмет етеді. Темір гемоглобиннің оттегін тасымалдау қабілеті үшін өте маңызды. Көптеген минералды тұздар электролит ретінде жұмыс істейді. Натрий хлориді (ас тұзы) жүйке мен бұлшықеттің жұмысына және қан көлемін ұстап тұруға өте қажет.</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9"/>
          <p:cNvSpPr txBox="1"/>
          <p:nvPr>
            <p:ph idx="1" type="subTitle"/>
          </p:nvPr>
        </p:nvSpPr>
        <p:spPr>
          <a:xfrm>
            <a:off x="668740" y="586173"/>
            <a:ext cx="9362720" cy="703409"/>
          </a:xfrm>
          <a:prstGeom prst="rect">
            <a:avLst/>
          </a:prstGeom>
          <a:solidFill>
            <a:srgbClr val="F8F9FA"/>
          </a:solid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Минералдардың ең жақсы көзі - көкөністер, бұршақ тұқымдастар, сүт, жұмыртқа, балық, моллюскалар және басқа да еттер.</a:t>
            </a:r>
            <a:endParaRPr b="0" i="0" u="none" cap="none" strike="noStrike">
              <a:solidFill>
                <a:schemeClr val="dk1"/>
              </a:solidFill>
              <a:latin typeface="Times New Roman"/>
              <a:ea typeface="Times New Roman"/>
              <a:cs typeface="Times New Roman"/>
              <a:sym typeface="Times New Roman"/>
            </a:endParaRPr>
          </a:p>
        </p:txBody>
      </p:sp>
      <p:sp>
        <p:nvSpPr>
          <p:cNvPr id="196" name="Google Shape;196;p19"/>
          <p:cNvSpPr/>
          <p:nvPr/>
        </p:nvSpPr>
        <p:spPr>
          <a:xfrm>
            <a:off x="959892" y="1705675"/>
            <a:ext cx="2656764" cy="37548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lang="ru-RU" sz="1800">
                <a:solidFill>
                  <a:schemeClr val="dk1"/>
                </a:solidFill>
                <a:latin typeface="Calibri"/>
                <a:ea typeface="Calibri"/>
                <a:cs typeface="Calibri"/>
                <a:sym typeface="Calibri"/>
              </a:rPr>
            </a:br>
            <a:r>
              <a:rPr lang="ru-RU" sz="2000">
                <a:solidFill>
                  <a:schemeClr val="dk1"/>
                </a:solidFill>
                <a:latin typeface="Times New Roman"/>
                <a:ea typeface="Times New Roman"/>
                <a:cs typeface="Times New Roman"/>
                <a:sym typeface="Times New Roman"/>
              </a:rPr>
              <a:t>Витаминдер - бұл отын ретінде пайдаланылмайтын, бірақ ең алдымен ферменттердің жұмыс істеуіне мүмкіндік беретін коферменттер немесе кофакторлар ретінде қызмет ететін ұсақ органикалық қосылыстар.</a:t>
            </a:r>
            <a:endParaRPr sz="2000">
              <a:solidFill>
                <a:srgbClr val="FF0000"/>
              </a:solidFill>
              <a:latin typeface="Times New Roman"/>
              <a:ea typeface="Times New Roman"/>
              <a:cs typeface="Times New Roman"/>
              <a:sym typeface="Times New Roman"/>
            </a:endParaRPr>
          </a:p>
        </p:txBody>
      </p:sp>
      <p:sp>
        <p:nvSpPr>
          <p:cNvPr id="197" name="Google Shape;197;p19"/>
          <p:cNvSpPr/>
          <p:nvPr/>
        </p:nvSpPr>
        <p:spPr>
          <a:xfrm>
            <a:off x="4881489" y="1907968"/>
            <a:ext cx="7310511" cy="3288732"/>
          </a:xfrm>
          <a:prstGeom prst="rect">
            <a:avLst/>
          </a:prstGeom>
          <a:solidFill>
            <a:srgbClr val="F8F9FA"/>
          </a:solidFill>
          <a:ln>
            <a:noFill/>
          </a:ln>
        </p:spPr>
        <p:txBody>
          <a:bodyPr anchorCtr="0" anchor="ctr" bIns="0" lIns="0" spcFirstLastPara="1" rIns="0" wrap="square" tIns="0">
            <a:spAutoFit/>
          </a:bodyPr>
          <a:lstStyle/>
          <a:p>
            <a:pPr indent="0" lvl="0" marL="0" marR="0" rtl="0" algn="l">
              <a:spcBef>
                <a:spcPts val="0"/>
              </a:spcBef>
              <a:spcAft>
                <a:spcPts val="0"/>
              </a:spcAft>
              <a:buNone/>
            </a:pPr>
            <a:r>
              <a:rPr lang="ru-RU" sz="2400">
                <a:solidFill>
                  <a:schemeClr val="dk1"/>
                </a:solidFill>
                <a:latin typeface="Times New Roman"/>
                <a:ea typeface="Times New Roman"/>
                <a:cs typeface="Times New Roman"/>
                <a:sym typeface="Times New Roman"/>
              </a:rPr>
              <a:t>Витаминдердің көп бөлігін тағамнан алу керек, бірақ организм олардың кейбіреулері провитаминдер деп аталатын прекурсорлардан синтездейді. - мысалы, сәбізде, асқабақта және басқа да сары көкөністер мен жемістерде көп болатын холестеролдан Д дәрумені және каротиннен А дәрумені. - К витамині мен фолий қышқылын тоқ ішекте бактериялар түзеді, олар кестеде көрсетілген тамақ көздерінен алынған мөлшерді толықтырады.</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ctrTitle"/>
          </p:nvPr>
        </p:nvSpPr>
        <p:spPr>
          <a:xfrm>
            <a:off x="1445623" y="142648"/>
            <a:ext cx="9144000" cy="48436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Times New Roman"/>
              <a:buNone/>
            </a:pPr>
            <a:r>
              <a:rPr lang="ru-RU" sz="2800">
                <a:latin typeface="Times New Roman"/>
                <a:ea typeface="Times New Roman"/>
                <a:cs typeface="Times New Roman"/>
                <a:sym typeface="Times New Roman"/>
              </a:rPr>
              <a:t>Жоспар</a:t>
            </a:r>
            <a:endParaRPr sz="2800">
              <a:latin typeface="Times New Roman"/>
              <a:ea typeface="Times New Roman"/>
              <a:cs typeface="Times New Roman"/>
              <a:sym typeface="Times New Roman"/>
            </a:endParaRPr>
          </a:p>
        </p:txBody>
      </p:sp>
      <p:sp>
        <p:nvSpPr>
          <p:cNvPr id="98" name="Google Shape;98;p2"/>
          <p:cNvSpPr txBox="1"/>
          <p:nvPr>
            <p:ph idx="1" type="subTitle"/>
          </p:nvPr>
        </p:nvSpPr>
        <p:spPr>
          <a:xfrm>
            <a:off x="300446" y="744583"/>
            <a:ext cx="11769634" cy="6296297"/>
          </a:xfrm>
          <a:prstGeom prst="rect">
            <a:avLst/>
          </a:prstGeom>
          <a:noFill/>
          <a:ln>
            <a:noFill/>
          </a:ln>
        </p:spPr>
        <p:txBody>
          <a:bodyPr anchorCtr="0" anchor="t" bIns="45700" lIns="91425" spcFirstLastPara="1" rIns="91425" wrap="square" tIns="45700">
            <a:normAutofit/>
          </a:bodyPr>
          <a:lstStyle/>
          <a:p>
            <a:pPr indent="-457200" lvl="0" marL="457200" rtl="0" algn="just">
              <a:lnSpc>
                <a:spcPct val="80000"/>
              </a:lnSpc>
              <a:spcBef>
                <a:spcPts val="0"/>
              </a:spcBef>
              <a:spcAft>
                <a:spcPts val="0"/>
              </a:spcAft>
              <a:buClr>
                <a:schemeClr val="dk1"/>
              </a:buClr>
              <a:buSzPts val="2400"/>
              <a:buAutoNum type="arabicPeriod"/>
            </a:pPr>
            <a:r>
              <a:rPr lang="ru-RU">
                <a:latin typeface="Times New Roman"/>
                <a:ea typeface="Times New Roman"/>
                <a:cs typeface="Times New Roman"/>
                <a:sym typeface="Times New Roman"/>
              </a:rPr>
              <a:t>Калорияларды анықтаңыз және диеталық калориялардың негізгі үш көзін анықтаңыз. </a:t>
            </a:r>
            <a:endParaRPr/>
          </a:p>
          <a:p>
            <a:pPr indent="0" lvl="0" marL="0" rtl="0" algn="just">
              <a:lnSpc>
                <a:spcPct val="80000"/>
              </a:lnSpc>
              <a:spcBef>
                <a:spcPts val="600"/>
              </a:spcBef>
              <a:spcAft>
                <a:spcPts val="0"/>
              </a:spcAft>
              <a:buClr>
                <a:schemeClr val="dk1"/>
              </a:buClr>
              <a:buSzPts val="2400"/>
              <a:buNone/>
            </a:pPr>
            <a:r>
              <a:rPr lang="ru-RU">
                <a:latin typeface="Times New Roman"/>
                <a:ea typeface="Times New Roman"/>
                <a:cs typeface="Times New Roman"/>
                <a:sym typeface="Times New Roman"/>
              </a:rPr>
              <a:t>2. Қоректік заттарға анықтама беріңіз, қоректік заттардың алты негізгі категориясын анықтаңыз және макроэлементтер мен микроэлементтерді ажыратыңыз.</a:t>
            </a:r>
            <a:endParaRPr/>
          </a:p>
          <a:p>
            <a:pPr indent="0" lvl="0" marL="0" rtl="0" algn="just">
              <a:lnSpc>
                <a:spcPct val="80000"/>
              </a:lnSpc>
              <a:spcBef>
                <a:spcPts val="600"/>
              </a:spcBef>
              <a:spcAft>
                <a:spcPts val="0"/>
              </a:spcAft>
              <a:buClr>
                <a:schemeClr val="dk1"/>
              </a:buClr>
              <a:buSzPts val="2400"/>
              <a:buNone/>
            </a:pPr>
            <a:br>
              <a:rPr lang="ru-RU">
                <a:latin typeface="Times New Roman"/>
                <a:ea typeface="Times New Roman"/>
                <a:cs typeface="Times New Roman"/>
                <a:sym typeface="Times New Roman"/>
              </a:rPr>
            </a:br>
            <a:r>
              <a:rPr lang="ru-RU">
                <a:latin typeface="Times New Roman"/>
                <a:ea typeface="Times New Roman"/>
                <a:cs typeface="Times New Roman"/>
                <a:sym typeface="Times New Roman"/>
              </a:rPr>
              <a:t>3. Диеталық көмірсулардың негізгі формалары мен көздерін анықтаңыз; тағамдық талшықтардың кейбір түрлерін атаңыз, талшықтың қоректік емес болғанымен, оның рационында неге маңызды екенін түсіндіріңіз және суда еритін талшықты суда ерімейтін талшықтан ажыратыңыз Неліктен талшық қоректік емес болса да, диетада маңызды және суда еритін талшықты суда ерімейтін талшықтан ажырату. </a:t>
            </a:r>
            <a:br>
              <a:rPr lang="ru-RU">
                <a:latin typeface="Times New Roman"/>
                <a:ea typeface="Times New Roman"/>
                <a:cs typeface="Times New Roman"/>
                <a:sym typeface="Times New Roman"/>
              </a:rPr>
            </a:br>
            <a:endParaRPr>
              <a:latin typeface="Times New Roman"/>
              <a:ea typeface="Times New Roman"/>
              <a:cs typeface="Times New Roman"/>
              <a:sym typeface="Times New Roman"/>
            </a:endParaRPr>
          </a:p>
          <a:p>
            <a:pPr indent="0" lvl="0" marL="0" rtl="0" algn="just">
              <a:lnSpc>
                <a:spcPct val="80000"/>
              </a:lnSpc>
              <a:spcBef>
                <a:spcPts val="600"/>
              </a:spcBef>
              <a:spcAft>
                <a:spcPts val="0"/>
              </a:spcAft>
              <a:buClr>
                <a:schemeClr val="dk1"/>
              </a:buClr>
              <a:buSzPts val="2400"/>
              <a:buNone/>
            </a:pPr>
            <a:r>
              <a:rPr lang="ru-RU">
                <a:latin typeface="Times New Roman"/>
                <a:ea typeface="Times New Roman"/>
                <a:cs typeface="Times New Roman"/>
                <a:sym typeface="Times New Roman"/>
              </a:rPr>
              <a:t>4. Диеталық липидтердің түрлерін талқылаңыз және липидтердің көмірсуларға қарағанда энергияны үнемдеу тиімділігі неде екенін түсіндіріңіз.</a:t>
            </a:r>
            <a:endParaRPr/>
          </a:p>
          <a:p>
            <a:pPr indent="0" lvl="0" marL="0" rtl="0" algn="just">
              <a:lnSpc>
                <a:spcPct val="80000"/>
              </a:lnSpc>
              <a:spcBef>
                <a:spcPts val="600"/>
              </a:spcBef>
              <a:spcAft>
                <a:spcPts val="0"/>
              </a:spcAft>
              <a:buClr>
                <a:schemeClr val="dk1"/>
              </a:buClr>
              <a:buSzPts val="2400"/>
              <a:buNone/>
            </a:pPr>
            <a:br>
              <a:rPr lang="ru-RU">
                <a:latin typeface="Times New Roman"/>
                <a:ea typeface="Times New Roman"/>
                <a:cs typeface="Times New Roman"/>
                <a:sym typeface="Times New Roman"/>
              </a:rPr>
            </a:br>
            <a:r>
              <a:rPr lang="ru-RU">
                <a:latin typeface="Times New Roman"/>
                <a:ea typeface="Times New Roman"/>
                <a:cs typeface="Times New Roman"/>
                <a:sym typeface="Times New Roman"/>
              </a:rPr>
              <a:t>5. Қан липопротеидтерінің формаларына сипаттама беріңіз және олардың тиісті қызметтерін түсіндіріңіз. </a:t>
            </a:r>
            <a:br>
              <a:rPr lang="ru-RU">
                <a:latin typeface="Times New Roman"/>
                <a:ea typeface="Times New Roman"/>
                <a:cs typeface="Times New Roman"/>
                <a:sym typeface="Times New Roman"/>
              </a:rPr>
            </a:br>
            <a:endParaRPr>
              <a:latin typeface="Times New Roman"/>
              <a:ea typeface="Times New Roman"/>
              <a:cs typeface="Times New Roman"/>
              <a:sym typeface="Times New Roman"/>
            </a:endParaRPr>
          </a:p>
          <a:p>
            <a:pPr indent="0" lvl="0" marL="0" rtl="0" algn="just">
              <a:lnSpc>
                <a:spcPct val="80000"/>
              </a:lnSpc>
              <a:spcBef>
                <a:spcPts val="600"/>
              </a:spcBef>
              <a:spcAft>
                <a:spcPts val="0"/>
              </a:spcAft>
              <a:buClr>
                <a:schemeClr val="dk1"/>
              </a:buClr>
              <a:buSzPts val="2400"/>
              <a:buNone/>
            </a:pPr>
            <a:r>
              <a:rPr lang="ru-RU">
                <a:latin typeface="Times New Roman"/>
                <a:ea typeface="Times New Roman"/>
                <a:cs typeface="Times New Roman"/>
                <a:sym typeface="Times New Roman"/>
              </a:rPr>
              <a:t>6. Организмнің ақуызға және аминқышқылға деген қажеттілігін талқылаңыз. Тамақтануға қажетті минералдар мен дәрумендерді сипаттаңыз.</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0"/>
          <p:cNvSpPr txBox="1"/>
          <p:nvPr>
            <p:ph idx="1" type="subTitle"/>
          </p:nvPr>
        </p:nvSpPr>
        <p:spPr>
          <a:xfrm>
            <a:off x="423665" y="664291"/>
            <a:ext cx="11573657" cy="5135391"/>
          </a:xfrm>
          <a:prstGeom prst="rect">
            <a:avLst/>
          </a:prstGeom>
          <a:solidFill>
            <a:srgbClr val="F8F9FA"/>
          </a:solid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Витаминдер суда еритін және майда еритін болып бөлінеді. </a:t>
            </a:r>
            <a:endParaRPr>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Суда еритін витаминдер аш ішектен шыққан сумен сіңіп, дене сұйықтықтарында еркін ериді және бүйрек арқылы тез шығарылады. Суда еритін дәрумендер - аскорбин қышқылы (С дәрумені) және В тобындағы дәрумендер.</a:t>
            </a:r>
            <a:endParaRPr>
              <a:solidFill>
                <a:srgbClr val="222222"/>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222222"/>
              </a:buClr>
              <a:buSzPts val="2400"/>
              <a:buFont typeface="Times New Roman"/>
              <a:buNone/>
            </a:pPr>
            <a:r>
              <a:rPr b="0" i="0" lang="ru-RU" u="none" cap="none" strike="noStrike">
                <a:solidFill>
                  <a:srgbClr val="222222"/>
                </a:solidFill>
                <a:latin typeface="Times New Roman"/>
                <a:ea typeface="Times New Roman"/>
                <a:cs typeface="Times New Roman"/>
                <a:sym typeface="Times New Roman"/>
              </a:rPr>
              <a:t> </a:t>
            </a:r>
            <a:endParaRPr/>
          </a:p>
          <a:p>
            <a:pPr indent="0" lvl="0" marL="0" rtl="0" algn="l">
              <a:lnSpc>
                <a:spcPct val="100000"/>
              </a:lnSpc>
              <a:spcBef>
                <a:spcPts val="0"/>
              </a:spcBef>
              <a:spcAft>
                <a:spcPts val="0"/>
              </a:spcAft>
              <a:buClr>
                <a:schemeClr val="dk1"/>
              </a:buClr>
              <a:buSzPts val="2400"/>
              <a:buNone/>
            </a:pPr>
            <a:br>
              <a:rPr lang="ru-RU">
                <a:latin typeface="Times New Roman"/>
                <a:ea typeface="Times New Roman"/>
                <a:cs typeface="Times New Roman"/>
                <a:sym typeface="Times New Roman"/>
              </a:rPr>
            </a:br>
            <a:r>
              <a:rPr lang="ru-RU">
                <a:latin typeface="Times New Roman"/>
                <a:ea typeface="Times New Roman"/>
                <a:cs typeface="Times New Roman"/>
                <a:sym typeface="Times New Roman"/>
              </a:rPr>
              <a:t>Аскорбин қышқылы гемоглобин синтезіне, коллаген синтезіне және дәнекер тіннің сау құрылымына ықпал етеді; бұл антиоксидант, ол бос радикалдарды жояды және мүмкін қатерлі ісік қаупін азайтады. </a:t>
            </a:r>
            <a:endParaRPr>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2400"/>
              <a:buNone/>
            </a:pPr>
            <a:r>
              <a:t/>
            </a:r>
            <a:endParaRPr>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В тобының витаминдері коферменттер сияқты әрекет етеді - ферменттерге сол реакцияларды катализдеуге мүмкіндік беретін электрондарды бір метаболикалық реакциядан басқаға ауыстыру арқылы ферменттерге көмектесетін шағын органикалық молекулалар.</a:t>
            </a:r>
            <a:endParaRPr b="0" i="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1"/>
          <p:cNvSpPr txBox="1"/>
          <p:nvPr>
            <p:ph idx="1" type="subTitle"/>
          </p:nvPr>
        </p:nvSpPr>
        <p:spPr>
          <a:xfrm>
            <a:off x="204716" y="286603"/>
            <a:ext cx="11791666" cy="633256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br>
              <a:rPr lang="ru-RU"/>
            </a:br>
            <a:br>
              <a:rPr lang="ru-RU"/>
            </a:br>
            <a:r>
              <a:rPr lang="ru-RU">
                <a:latin typeface="Times New Roman"/>
                <a:ea typeface="Times New Roman"/>
                <a:cs typeface="Times New Roman"/>
                <a:sym typeface="Times New Roman"/>
              </a:rPr>
              <a:t>Майда еритін витаминдер диеталық липидтерден сіңеді. Олар суда еритін дәрумендерге қарағанда әр түрлі қызмет атқарады. </a:t>
            </a:r>
            <a:endParaRPr>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ts val="2400"/>
              <a:buNone/>
            </a:pPr>
            <a:r>
              <a:rPr lang="ru-RU">
                <a:latin typeface="Times New Roman"/>
                <a:ea typeface="Times New Roman"/>
                <a:cs typeface="Times New Roman"/>
                <a:sym typeface="Times New Roman"/>
              </a:rPr>
              <a:t>А дәрумені визуалды пигменттердің бөлігі болып табылады және эпителий ұлпасының күйін сақтауға көмектеседі.</a:t>
            </a:r>
            <a:endParaRPr/>
          </a:p>
          <a:p>
            <a:pPr indent="0" lvl="0" marL="0" rtl="0" algn="ctr">
              <a:lnSpc>
                <a:spcPct val="90000"/>
              </a:lnSpc>
              <a:spcBef>
                <a:spcPts val="1000"/>
              </a:spcBef>
              <a:spcAft>
                <a:spcPts val="0"/>
              </a:spcAft>
              <a:buClr>
                <a:schemeClr val="dk1"/>
              </a:buClr>
              <a:buSzPts val="2400"/>
              <a:buNone/>
            </a:pPr>
            <a:r>
              <a:rPr lang="ru-RU">
                <a:latin typeface="Times New Roman"/>
                <a:ea typeface="Times New Roman"/>
                <a:cs typeface="Times New Roman"/>
                <a:sym typeface="Times New Roman"/>
              </a:rPr>
              <a:t> D дәрумені кальцийдің сіңуіне және сүйектің минералдануына ықпал етеді. К витамині қан ұюы үшін өте маңызды. </a:t>
            </a:r>
            <a:endParaRPr>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ts val="2400"/>
              <a:buNone/>
            </a:pPr>
            <a:r>
              <a:rPr lang="ru-RU">
                <a:latin typeface="Times New Roman"/>
                <a:ea typeface="Times New Roman"/>
                <a:cs typeface="Times New Roman"/>
                <a:sym typeface="Times New Roman"/>
              </a:rPr>
              <a:t>А және Е дәрумендері - бұл аскорбин қышқылы сияқты антиоксиданттар.</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2"/>
          <p:cNvSpPr txBox="1"/>
          <p:nvPr>
            <p:ph idx="1" type="subTitle"/>
          </p:nvPr>
        </p:nvSpPr>
        <p:spPr>
          <a:xfrm>
            <a:off x="933717" y="1658556"/>
            <a:ext cx="10435224" cy="3781174"/>
          </a:xfrm>
          <a:prstGeom prst="rect">
            <a:avLst/>
          </a:prstGeom>
          <a:solidFill>
            <a:srgbClr val="F8F9FA"/>
          </a:solidFill>
          <a:ln>
            <a:noFill/>
          </a:ln>
        </p:spPr>
        <p:txBody>
          <a:bodyPr anchorCtr="0" anchor="ctr" bIns="0" lIns="0" spcFirstLastPara="1" rIns="0" wrap="square" tIns="0">
            <a:spAutoFit/>
          </a:bodyPr>
          <a:lstStyle/>
          <a:p>
            <a:pPr indent="0" lvl="0" marL="0" rtl="0" algn="ctr">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Көмірсулар алмасуы </a:t>
            </a:r>
            <a:endParaRPr>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Жоспар </a:t>
            </a:r>
            <a:endParaRPr/>
          </a:p>
          <a:p>
            <a:pPr indent="0" lvl="0" marL="0" rtl="0" algn="ctr">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Метаболизм, катаболизм және анаболизм анықтамалары</a:t>
            </a:r>
            <a:endParaRPr/>
          </a:p>
          <a:p>
            <a:pPr indent="0" lvl="0" marL="0" rtl="0" algn="ctr">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 Гликолиздің негізгі мақсаттары мен өнімдерін сипаттаңыз </a:t>
            </a:r>
            <a:endParaRPr>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Анаэробты ашыту және аэробты тыныс алу </a:t>
            </a:r>
            <a:endParaRPr>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Метаболизмнің барлық кезеңдеріндегі энергияның әр кезеңнің соңында қай жерде екенін көрсете отырып, глюкозаның құрамындағы энергияны қадағалай білу </a:t>
            </a:r>
            <a:endParaRPr>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Денедегі гликоген синтезі мен ыдырау режимін, сонымен қатар басқа көмірсулардан глюкозаның синтезделуін сипаттаңыз</a:t>
            </a:r>
            <a:r>
              <a:rPr lang="ru-RU" sz="3200"/>
              <a:t>.</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3"/>
          <p:cNvSpPr txBox="1"/>
          <p:nvPr>
            <p:ph idx="1" type="subTitle"/>
          </p:nvPr>
        </p:nvSpPr>
        <p:spPr>
          <a:xfrm>
            <a:off x="425600" y="255081"/>
            <a:ext cx="10083532" cy="1811404"/>
          </a:xfrm>
          <a:prstGeom prst="rect">
            <a:avLst/>
          </a:prstGeom>
          <a:solidFill>
            <a:srgbClr val="F8F9FA"/>
          </a:solid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chemeClr val="dk1"/>
              </a:buClr>
              <a:buSzPts val="2400"/>
              <a:buNone/>
            </a:pPr>
            <a:br>
              <a:rPr lang="ru-RU">
                <a:latin typeface="Times New Roman"/>
                <a:ea typeface="Times New Roman"/>
                <a:cs typeface="Times New Roman"/>
                <a:sym typeface="Times New Roman"/>
              </a:rPr>
            </a:br>
            <a:r>
              <a:rPr lang="ru-RU">
                <a:latin typeface="Times New Roman"/>
                <a:ea typeface="Times New Roman"/>
                <a:cs typeface="Times New Roman"/>
                <a:sym typeface="Times New Roman"/>
              </a:rPr>
              <a:t>Метаболизм - реакциялардың екі класынан тұратын организмдегі барлық химиялық өзгерістердің жиынтығы: - анаболизм деп аталатын энергияны қажет ететін синтез реакциялары, - катаболизм деп аталатын энергия бөлінуімен бұзылу реакциялары.</a:t>
            </a:r>
            <a:endParaRPr b="0" i="0" sz="2000" u="none" cap="none" strike="noStrike">
              <a:solidFill>
                <a:schemeClr val="dk1"/>
              </a:solidFill>
              <a:latin typeface="Times New Roman"/>
              <a:ea typeface="Times New Roman"/>
              <a:cs typeface="Times New Roman"/>
              <a:sym typeface="Times New Roman"/>
            </a:endParaRPr>
          </a:p>
        </p:txBody>
      </p:sp>
      <p:sp>
        <p:nvSpPr>
          <p:cNvPr id="218" name="Google Shape;218;p23"/>
          <p:cNvSpPr/>
          <p:nvPr/>
        </p:nvSpPr>
        <p:spPr>
          <a:xfrm>
            <a:off x="425599" y="2188410"/>
            <a:ext cx="11079463" cy="2550068"/>
          </a:xfrm>
          <a:prstGeom prst="rect">
            <a:avLst/>
          </a:prstGeom>
          <a:solidFill>
            <a:srgbClr val="F8F9FA"/>
          </a:solidFill>
          <a:ln>
            <a:noFill/>
          </a:ln>
        </p:spPr>
        <p:txBody>
          <a:bodyPr anchorCtr="0" anchor="ctr" bIns="0" lIns="0" spcFirstLastPara="1" rIns="0" wrap="square" tIns="0">
            <a:spAutoFit/>
          </a:bodyPr>
          <a:lstStyle/>
          <a:p>
            <a:pPr indent="0" lvl="0" marL="0" marR="0" rtl="0" algn="ctr">
              <a:spcBef>
                <a:spcPts val="0"/>
              </a:spcBef>
              <a:spcAft>
                <a:spcPts val="0"/>
              </a:spcAft>
              <a:buNone/>
            </a:pPr>
            <a:r>
              <a:rPr lang="ru-RU" sz="2400">
                <a:solidFill>
                  <a:schemeClr val="dk1"/>
                </a:solidFill>
                <a:latin typeface="Times New Roman"/>
                <a:ea typeface="Times New Roman"/>
                <a:cs typeface="Times New Roman"/>
                <a:sym typeface="Times New Roman"/>
              </a:rPr>
              <a:t>Глюкозаның катаболизмі </a:t>
            </a:r>
            <a:endParaRPr sz="24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ru-RU" sz="2400">
                <a:solidFill>
                  <a:schemeClr val="dk1"/>
                </a:solidFill>
                <a:latin typeface="Times New Roman"/>
                <a:ea typeface="Times New Roman"/>
                <a:cs typeface="Times New Roman"/>
                <a:sym typeface="Times New Roman"/>
              </a:rPr>
              <a:t>Диеталық көмірсулардың көп бөлігі сіңіруден бірнеше сағат ішінде отын үшін жағылады. Глюкоза - бұл көмірсулардың қорытылуындағы негізгі зат және бізді толық тотыққан кезде жылдам энергиямен қамтамасыз етеді. Бұл реакцияның қызметі көмірқышқыл газы мен суды шығару емес, энергияны глюкозадан АТФ-қа жіберу.</a:t>
            </a:r>
            <a:endParaRPr b="0" i="0" sz="1800" u="none" cap="none" strike="noStrike">
              <a:solidFill>
                <a:schemeClr val="dk1"/>
              </a:solidFill>
              <a:latin typeface="Times New Roman"/>
              <a:ea typeface="Times New Roman"/>
              <a:cs typeface="Times New Roman"/>
              <a:sym typeface="Times New Roman"/>
            </a:endParaRPr>
          </a:p>
        </p:txBody>
      </p:sp>
      <p:sp>
        <p:nvSpPr>
          <p:cNvPr id="219" name="Google Shape;219;p23"/>
          <p:cNvSpPr/>
          <p:nvPr/>
        </p:nvSpPr>
        <p:spPr>
          <a:xfrm>
            <a:off x="2261105" y="5117278"/>
            <a:ext cx="7237735"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12500"/>
              </a:lnSpc>
              <a:spcBef>
                <a:spcPts val="0"/>
              </a:spcBef>
              <a:spcAft>
                <a:spcPts val="0"/>
              </a:spcAft>
              <a:buNone/>
            </a:pPr>
            <a:r>
              <a:rPr lang="ru-RU" sz="3200">
                <a:solidFill>
                  <a:schemeClr val="dk1"/>
                </a:solidFill>
                <a:latin typeface="Times"/>
                <a:ea typeface="Times"/>
                <a:cs typeface="Times"/>
                <a:sym typeface="Times"/>
              </a:rPr>
              <a:t>C</a:t>
            </a:r>
            <a:r>
              <a:rPr baseline="-25000" lang="ru-RU" sz="3200">
                <a:solidFill>
                  <a:schemeClr val="dk1"/>
                </a:solidFill>
                <a:latin typeface="Times"/>
                <a:ea typeface="Times"/>
                <a:cs typeface="Times"/>
                <a:sym typeface="Times"/>
              </a:rPr>
              <a:t>6</a:t>
            </a:r>
            <a:r>
              <a:rPr lang="ru-RU" sz="3200">
                <a:solidFill>
                  <a:schemeClr val="dk1"/>
                </a:solidFill>
                <a:latin typeface="Times"/>
                <a:ea typeface="Times"/>
                <a:cs typeface="Times"/>
                <a:sym typeface="Times"/>
              </a:rPr>
              <a:t>H</a:t>
            </a:r>
            <a:r>
              <a:rPr baseline="-25000" lang="ru-RU" sz="3200">
                <a:solidFill>
                  <a:schemeClr val="dk1"/>
                </a:solidFill>
                <a:latin typeface="Times"/>
                <a:ea typeface="Times"/>
                <a:cs typeface="Times"/>
                <a:sym typeface="Times"/>
              </a:rPr>
              <a:t>12</a:t>
            </a:r>
            <a:r>
              <a:rPr lang="ru-RU" sz="3200">
                <a:solidFill>
                  <a:schemeClr val="dk1"/>
                </a:solidFill>
                <a:latin typeface="Times"/>
                <a:ea typeface="Times"/>
                <a:cs typeface="Times"/>
                <a:sym typeface="Times"/>
              </a:rPr>
              <a:t>O</a:t>
            </a:r>
            <a:r>
              <a:rPr baseline="-25000" lang="ru-RU" sz="3200">
                <a:solidFill>
                  <a:schemeClr val="dk1"/>
                </a:solidFill>
                <a:latin typeface="Times"/>
                <a:ea typeface="Times"/>
                <a:cs typeface="Times"/>
                <a:sym typeface="Times"/>
              </a:rPr>
              <a:t>6 </a:t>
            </a:r>
            <a:r>
              <a:rPr lang="ru-RU" sz="3200">
                <a:solidFill>
                  <a:schemeClr val="dk1"/>
                </a:solidFill>
                <a:latin typeface="Times"/>
                <a:ea typeface="Times"/>
                <a:cs typeface="Times"/>
                <a:sym typeface="Times"/>
              </a:rPr>
              <a:t>+6O</a:t>
            </a:r>
            <a:r>
              <a:rPr baseline="-25000" lang="ru-RU" sz="3200">
                <a:solidFill>
                  <a:schemeClr val="dk1"/>
                </a:solidFill>
                <a:latin typeface="Times"/>
                <a:ea typeface="Times"/>
                <a:cs typeface="Times"/>
                <a:sym typeface="Times"/>
              </a:rPr>
              <a:t>2 </a:t>
            </a:r>
            <a:r>
              <a:rPr lang="ru-RU" sz="3200">
                <a:solidFill>
                  <a:schemeClr val="dk1"/>
                </a:solidFill>
                <a:latin typeface="Times"/>
                <a:ea typeface="Times"/>
                <a:cs typeface="Times"/>
                <a:sym typeface="Times"/>
              </a:rPr>
              <a:t>→6CO</a:t>
            </a:r>
            <a:r>
              <a:rPr baseline="-25000" lang="ru-RU" sz="3200">
                <a:solidFill>
                  <a:schemeClr val="dk1"/>
                </a:solidFill>
                <a:latin typeface="Times"/>
                <a:ea typeface="Times"/>
                <a:cs typeface="Times"/>
                <a:sym typeface="Times"/>
              </a:rPr>
              <a:t>2</a:t>
            </a:r>
            <a:r>
              <a:rPr lang="ru-RU" sz="3200">
                <a:solidFill>
                  <a:schemeClr val="dk1"/>
                </a:solidFill>
                <a:latin typeface="Times"/>
                <a:ea typeface="Times"/>
                <a:cs typeface="Times"/>
                <a:sym typeface="Times"/>
              </a:rPr>
              <a:t>+6H</a:t>
            </a:r>
            <a:r>
              <a:rPr baseline="-25000" lang="ru-RU" sz="3200">
                <a:solidFill>
                  <a:schemeClr val="dk1"/>
                </a:solidFill>
                <a:latin typeface="Times"/>
                <a:ea typeface="Times"/>
                <a:cs typeface="Times"/>
                <a:sym typeface="Times"/>
              </a:rPr>
              <a:t>2</a:t>
            </a:r>
            <a:r>
              <a:rPr lang="ru-RU" sz="3200">
                <a:solidFill>
                  <a:schemeClr val="dk1"/>
                </a:solidFill>
                <a:latin typeface="Times"/>
                <a:ea typeface="Times"/>
                <a:cs typeface="Times"/>
                <a:sym typeface="Times"/>
              </a:rPr>
              <a:t>O.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4"/>
          <p:cNvSpPr txBox="1"/>
          <p:nvPr>
            <p:ph idx="1" type="subTitle"/>
          </p:nvPr>
        </p:nvSpPr>
        <p:spPr>
          <a:xfrm>
            <a:off x="204716" y="286603"/>
            <a:ext cx="11791666" cy="633256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Изображение" id="225" name="Google Shape;225;p24"/>
          <p:cNvPicPr preferRelativeResize="0"/>
          <p:nvPr/>
        </p:nvPicPr>
        <p:blipFill rotWithShape="1">
          <a:blip r:embed="rId3">
            <a:alphaModFix/>
          </a:blip>
          <a:srcRect b="0" l="0" r="0" t="0"/>
          <a:stretch/>
        </p:blipFill>
        <p:spPr>
          <a:xfrm>
            <a:off x="2934270" y="347033"/>
            <a:ext cx="4900910" cy="598461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5"/>
          <p:cNvSpPr txBox="1"/>
          <p:nvPr>
            <p:ph idx="1" type="subTitle"/>
          </p:nvPr>
        </p:nvSpPr>
        <p:spPr>
          <a:xfrm>
            <a:off x="204716" y="286603"/>
            <a:ext cx="11791666" cy="633256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br>
              <a:rPr lang="ru-RU"/>
            </a:br>
            <a:r>
              <a:rPr lang="ru-RU" sz="3200"/>
              <a:t>Гликолиз - бұл глюкозадан энергияны алу. </a:t>
            </a:r>
            <a:endParaRPr sz="3200"/>
          </a:p>
          <a:p>
            <a:pPr indent="0" lvl="0" marL="0" rtl="0" algn="ctr">
              <a:lnSpc>
                <a:spcPct val="90000"/>
              </a:lnSpc>
              <a:spcBef>
                <a:spcPts val="1000"/>
              </a:spcBef>
              <a:spcAft>
                <a:spcPts val="0"/>
              </a:spcAft>
              <a:buClr>
                <a:schemeClr val="dk1"/>
              </a:buClr>
              <a:buSzPts val="3200"/>
              <a:buNone/>
            </a:pPr>
            <a:r>
              <a:rPr lang="ru-RU" sz="3200"/>
              <a:t>Анаэробты ашыту. Оттегі болмаған кезде жасуша энергияны алу үшін анаэробты ашыту деп аталатын бір сатылы реакцияға барады - 2 ATP. Аэробты тыныс алу - біздің АТФ-тың көп бөлігі пируваттың тотығуымен екі негізгі сатыда түзіледі: ∙ матрицалық реакциялар, сондықтан олардың басқару ферменттері митохондриялық матрицалық сұйықтықта болғандықтан және ∙ мембраналық реакциялар, сондықтан олардың басқару ферменттері мембраналармен байланысқан. митохондриялық кристалар.</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6"/>
          <p:cNvSpPr txBox="1"/>
          <p:nvPr>
            <p:ph idx="1" type="subTitle"/>
          </p:nvPr>
        </p:nvSpPr>
        <p:spPr>
          <a:xfrm>
            <a:off x="955344" y="855133"/>
            <a:ext cx="11041394" cy="5196947"/>
          </a:xfrm>
          <a:prstGeom prst="rect">
            <a:avLst/>
          </a:prstGeom>
          <a:solidFill>
            <a:srgbClr val="F8F9FA"/>
          </a:solid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chemeClr val="dk1"/>
              </a:buClr>
              <a:buSzPts val="2800"/>
              <a:buNone/>
            </a:pPr>
            <a:br>
              <a:rPr lang="ru-RU" sz="2800"/>
            </a:br>
            <a:r>
              <a:rPr lang="ru-RU">
                <a:latin typeface="Times New Roman"/>
                <a:ea typeface="Times New Roman"/>
                <a:cs typeface="Times New Roman"/>
                <a:sym typeface="Times New Roman"/>
              </a:rPr>
              <a:t>Гликоген метаболизмі - Егер денеде ATP жеткілікті және қанда глюкоза көп болса, ол глюкозаны энергияны сақтауға қолайлы басқа қосылыстарға, атап айтқанда гликоген мен майға айналдырады.</a:t>
            </a:r>
            <a:endParaRPr b="0" i="0" u="none" cap="none" strike="noStrike">
              <a:solidFill>
                <a:srgbClr val="222222"/>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2400"/>
              <a:buNone/>
            </a:pPr>
            <a:r>
              <a:t/>
            </a:r>
            <a:endParaRPr>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Гликогенез, гликоген синтезі инсулинмен ынталандырылады.</a:t>
            </a:r>
            <a:endParaRPr/>
          </a:p>
          <a:p>
            <a:pPr indent="0" lvl="0" marL="0" rtl="0" algn="l">
              <a:lnSpc>
                <a:spcPct val="100000"/>
              </a:lnSpc>
              <a:spcBef>
                <a:spcPts val="0"/>
              </a:spcBef>
              <a:spcAft>
                <a:spcPts val="0"/>
              </a:spcAft>
              <a:buClr>
                <a:schemeClr val="dk1"/>
              </a:buClr>
              <a:buSzPts val="2400"/>
              <a:buNone/>
            </a:pPr>
            <a:r>
              <a:t/>
            </a:r>
            <a:endParaRPr b="0" i="0" u="none" cap="none" strike="noStrike">
              <a:solidFill>
                <a:srgbClr val="222222"/>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222222"/>
              </a:buClr>
              <a:buSzPts val="2400"/>
              <a:buNone/>
            </a:pPr>
            <a:r>
              <a:rPr b="0" i="0" lang="ru-RU" u="none" cap="none" strike="noStrike">
                <a:solidFill>
                  <a:srgbClr val="222222"/>
                </a:solidFill>
                <a:latin typeface="Times New Roman"/>
                <a:ea typeface="Times New Roman"/>
                <a:cs typeface="Times New Roman"/>
                <a:sym typeface="Times New Roman"/>
              </a:rPr>
              <a:t> </a:t>
            </a:r>
            <a:br>
              <a:rPr lang="ru-RU">
                <a:latin typeface="Times New Roman"/>
                <a:ea typeface="Times New Roman"/>
                <a:cs typeface="Times New Roman"/>
                <a:sym typeface="Times New Roman"/>
              </a:rPr>
            </a:br>
            <a:r>
              <a:rPr lang="ru-RU">
                <a:latin typeface="Times New Roman"/>
                <a:ea typeface="Times New Roman"/>
                <a:cs typeface="Times New Roman"/>
                <a:sym typeface="Times New Roman"/>
              </a:rPr>
              <a:t>Гликогенолиз, гликогеннің гидролизі, тамақ арасында глюкагон мен адреналин әсер етеді. Жаңа глюкоза ішектен сіңбеген кезде глюкозаны шығарады. Бауыр глюкозаны қанға жібереді, тамақ арасындағы қандағы қант деңгейін сақтайды. Глюконеогенез тіпті сақталған гликоген біздің энергия қажеттіліктерімізді қанағаттандыру үшін жеткіліксіз болған кезде пайда болады. Бұл глицерин және амин қышқылдары сияқты көмірсулар емес заттардың глюкозаға айналуы.</a:t>
            </a:r>
            <a:endParaRPr b="0" i="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7"/>
          <p:cNvSpPr/>
          <p:nvPr/>
        </p:nvSpPr>
        <p:spPr>
          <a:xfrm>
            <a:off x="736979" y="629717"/>
            <a:ext cx="10781731" cy="4766059"/>
          </a:xfrm>
          <a:prstGeom prst="rect">
            <a:avLst/>
          </a:prstGeom>
          <a:solidFill>
            <a:srgbClr val="F8F9FA"/>
          </a:solidFill>
          <a:ln>
            <a:noFill/>
          </a:ln>
        </p:spPr>
        <p:txBody>
          <a:bodyPr anchorCtr="0" anchor="ctr" bIns="0" lIns="0" spcFirstLastPara="1" rIns="0" wrap="square" tIns="0">
            <a:spAutoFit/>
          </a:bodyPr>
          <a:lstStyle/>
          <a:p>
            <a:pPr indent="0" lvl="0" marL="0" marR="0" rtl="0" algn="l">
              <a:spcBef>
                <a:spcPts val="0"/>
              </a:spcBef>
              <a:spcAft>
                <a:spcPts val="0"/>
              </a:spcAft>
              <a:buNone/>
            </a:pPr>
            <a:r>
              <a:rPr lang="ru-RU" sz="2400">
                <a:solidFill>
                  <a:schemeClr val="dk1"/>
                </a:solidFill>
                <a:latin typeface="Times New Roman"/>
                <a:ea typeface="Times New Roman"/>
                <a:cs typeface="Times New Roman"/>
                <a:sym typeface="Times New Roman"/>
              </a:rPr>
              <a:t>Анаболикалық реакциялар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ru-RU" sz="2400">
                <a:solidFill>
                  <a:schemeClr val="dk1"/>
                </a:solidFill>
                <a:latin typeface="Times New Roman"/>
                <a:ea typeface="Times New Roman"/>
                <a:cs typeface="Times New Roman"/>
                <a:sym typeface="Times New Roman"/>
              </a:rPr>
              <a:t>Гликогенез - глюкозаның глюкозамен полимерленуі арқылы синтезделуі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ru-RU" sz="2400">
                <a:solidFill>
                  <a:schemeClr val="dk1"/>
                </a:solidFill>
                <a:latin typeface="Times New Roman"/>
                <a:ea typeface="Times New Roman"/>
                <a:cs typeface="Times New Roman"/>
                <a:sym typeface="Times New Roman"/>
              </a:rPr>
              <a:t>Глюконеогенез - глицерин мен аминқышқылдары сияқты көмірсулар емес глюкозаның синтезі (майлар мен белоктардан).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ru-RU" sz="2400">
                <a:solidFill>
                  <a:schemeClr val="dk1"/>
                </a:solidFill>
                <a:latin typeface="Times New Roman"/>
                <a:ea typeface="Times New Roman"/>
                <a:cs typeface="Times New Roman"/>
                <a:sym typeface="Times New Roman"/>
              </a:rPr>
              <a:t>Катаболикалық реакциялар (деструкция)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ru-RU" sz="2400">
                <a:solidFill>
                  <a:schemeClr val="dk1"/>
                </a:solidFill>
                <a:latin typeface="Times New Roman"/>
                <a:ea typeface="Times New Roman"/>
                <a:cs typeface="Times New Roman"/>
                <a:sym typeface="Times New Roman"/>
              </a:rPr>
              <a:t>Гликогенолиз - глюкозаның бөлінуімен гликогеннің гидролизі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ru-RU" sz="2400">
                <a:solidFill>
                  <a:schemeClr val="dk1"/>
                </a:solidFill>
                <a:latin typeface="Times New Roman"/>
                <a:ea typeface="Times New Roman"/>
                <a:cs typeface="Times New Roman"/>
                <a:sym typeface="Times New Roman"/>
              </a:rPr>
              <a:t>Гликолиз - глюкозаның екі молекулаға пируватқа ыдырауы анаэробты ашытуға немесе аэробты тыныс алуға дайындық кезінде.</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8"/>
          <p:cNvSpPr txBox="1"/>
          <p:nvPr>
            <p:ph idx="1" type="subTitle"/>
          </p:nvPr>
        </p:nvSpPr>
        <p:spPr>
          <a:xfrm>
            <a:off x="929096" y="1227948"/>
            <a:ext cx="9675569" cy="4396728"/>
          </a:xfrm>
          <a:prstGeom prst="rect">
            <a:avLst/>
          </a:prstGeom>
          <a:solidFill>
            <a:srgbClr val="F8F9FA"/>
          </a:solidFill>
          <a:ln>
            <a:noFill/>
          </a:ln>
        </p:spPr>
        <p:txBody>
          <a:bodyPr anchorCtr="0" anchor="ctr" bIns="0" lIns="0" spcFirstLastPara="1" rIns="0" wrap="square" tIns="0">
            <a:spAutoFit/>
          </a:bodyPr>
          <a:lstStyle/>
          <a:p>
            <a:pPr indent="-457200" lvl="0" marL="457200" rtl="0" algn="ctr">
              <a:lnSpc>
                <a:spcPct val="100000"/>
              </a:lnSpc>
              <a:spcBef>
                <a:spcPts val="0"/>
              </a:spcBef>
              <a:spcAft>
                <a:spcPts val="0"/>
              </a:spcAft>
              <a:buClr>
                <a:schemeClr val="dk1"/>
              </a:buClr>
              <a:buSzPts val="3200"/>
              <a:buFont typeface="Arial"/>
              <a:buChar char="•"/>
            </a:pPr>
            <a:r>
              <a:rPr lang="ru-RU" sz="3200">
                <a:latin typeface="Times New Roman"/>
                <a:ea typeface="Times New Roman"/>
                <a:cs typeface="Times New Roman"/>
                <a:sym typeface="Times New Roman"/>
              </a:rPr>
              <a:t>Липидтер мен белоктар алмасуы Жоспар Глицерин мен май қышқылдарының компоненттерін қоса, АТФ синтездеу үшін триглицеридтердің энергиясын қолданатын процесті сипаттаңыз </a:t>
            </a:r>
            <a:endParaRPr sz="3200">
              <a:latin typeface="Times New Roman"/>
              <a:ea typeface="Times New Roman"/>
              <a:cs typeface="Times New Roman"/>
              <a:sym typeface="Times New Roman"/>
            </a:endParaRPr>
          </a:p>
          <a:p>
            <a:pPr indent="-254000" lvl="0" marL="457200" rtl="0" algn="ctr">
              <a:lnSpc>
                <a:spcPct val="100000"/>
              </a:lnSpc>
              <a:spcBef>
                <a:spcPts val="0"/>
              </a:spcBef>
              <a:spcAft>
                <a:spcPts val="0"/>
              </a:spcAft>
              <a:buClr>
                <a:schemeClr val="dk1"/>
              </a:buClr>
              <a:buSzPts val="3200"/>
              <a:buFont typeface="Arial"/>
              <a:buNone/>
            </a:pPr>
            <a:r>
              <a:t/>
            </a:r>
            <a:endParaRPr sz="3200">
              <a:latin typeface="Times New Roman"/>
              <a:ea typeface="Times New Roman"/>
              <a:cs typeface="Times New Roman"/>
              <a:sym typeface="Times New Roman"/>
            </a:endParaRPr>
          </a:p>
          <a:p>
            <a:pPr indent="-457200" lvl="0" marL="457200" rtl="0" algn="ctr">
              <a:lnSpc>
                <a:spcPct val="100000"/>
              </a:lnSpc>
              <a:spcBef>
                <a:spcPts val="0"/>
              </a:spcBef>
              <a:spcAft>
                <a:spcPts val="0"/>
              </a:spcAft>
              <a:buClr>
                <a:schemeClr val="dk1"/>
              </a:buClr>
              <a:buSzPts val="3200"/>
              <a:buFont typeface="Arial"/>
              <a:buChar char="•"/>
            </a:pPr>
            <a:r>
              <a:rPr lang="ru-RU" sz="3200">
                <a:latin typeface="Times New Roman"/>
                <a:ea typeface="Times New Roman"/>
                <a:cs typeface="Times New Roman"/>
                <a:sym typeface="Times New Roman"/>
              </a:rPr>
              <a:t>Белоктық катаболизм процесін және азотты қалдықтардың пайда болу себептерін сипаттау; және бауырдың ас қорытпайтын бірнеше функцияларын анықтаңыз.</a:t>
            </a:r>
            <a:endParaRPr b="0" i="0" sz="32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9"/>
          <p:cNvSpPr txBox="1"/>
          <p:nvPr>
            <p:ph idx="1" type="subTitle"/>
          </p:nvPr>
        </p:nvSpPr>
        <p:spPr>
          <a:xfrm>
            <a:off x="518615" y="1594339"/>
            <a:ext cx="11478123" cy="3658064"/>
          </a:xfrm>
          <a:prstGeom prst="rect">
            <a:avLst/>
          </a:prstGeom>
          <a:solidFill>
            <a:srgbClr val="F8F9FA"/>
          </a:solid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Триглицеридтердің синтезі липогенез деп аталады. Майдың ыдырауы липолизден басталады - триглицеридтердің глицерин мен май қышқылдарына ыдырауы; глюкозаның деңгейі төмен болған кезде май отын ретінде қолданылады. Липолизді адреналин, норадреналин, глюкокортикоидтар, тиреоидты гормон және өсу гормоны қоздырады. 16 көміртегі атомы бар әдеттегі май қышқылы 129 ATP молекуласын қамтамасыз ете алады - бұл глюкозадан гөрі әлдеқайда бай энергия көзі. Емделмеген қант диабетінде жасушалар глюкозаны сіңіре алмайды, сондықтан майларды тотықтырады. Бұл дем шығарғанда ацетонның (кетон денелерінің бірі) тән тәтті иісіне әкеледі; диагностикалық - зәрде кетон денелерінің болуы; кетоацидоздан туындаған кома және өлім.</a:t>
            </a:r>
            <a:endParaRPr b="0" i="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3"/>
          <p:cNvSpPr txBox="1"/>
          <p:nvPr>
            <p:ph idx="1" type="subTitle"/>
          </p:nvPr>
        </p:nvSpPr>
        <p:spPr>
          <a:xfrm>
            <a:off x="238329" y="168636"/>
            <a:ext cx="11245754" cy="1503628"/>
          </a:xfrm>
          <a:prstGeom prst="rect">
            <a:avLst/>
          </a:prstGeom>
          <a:solidFill>
            <a:srgbClr val="F8F9FA"/>
          </a:solid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chemeClr val="dk1"/>
              </a:buClr>
              <a:buSzPts val="2000"/>
              <a:buNone/>
            </a:pPr>
            <a:r>
              <a:rPr lang="ru-RU" sz="2000">
                <a:latin typeface="Times New Roman"/>
                <a:ea typeface="Times New Roman"/>
                <a:cs typeface="Times New Roman"/>
                <a:sym typeface="Times New Roman"/>
              </a:rPr>
              <a:t>Калория </a:t>
            </a:r>
            <a:endParaRPr sz="2000">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2000"/>
              <a:buNone/>
            </a:pPr>
            <a:r>
              <a:rPr lang="ru-RU" sz="2000">
                <a:latin typeface="Times New Roman"/>
                <a:ea typeface="Times New Roman"/>
                <a:cs typeface="Times New Roman"/>
                <a:sym typeface="Times New Roman"/>
              </a:rPr>
              <a:t>Бір калория - бұл 1 г судың температурасын 1 ° С-қа көтеретін жылу мөлшері, тамақ орамында көрсетілген диеталық калория (бас әріппен) шын мәнінде килокалория (ккал); Бір килокалория - 1000 калория. - дұрыс тамақтану тәулігіне 2000 - 2500 ккал құрайды. Аденозинтрифосфат (АТФ) - көптеген жасушалардың жұмыс істеуі үшін қажетті энергия тасымалдаушысы.</a:t>
            </a:r>
            <a:endParaRPr b="0" i="0" sz="1800" u="none" cap="none" strike="noStrike">
              <a:solidFill>
                <a:schemeClr val="dk1"/>
              </a:solidFill>
              <a:latin typeface="Times New Roman"/>
              <a:ea typeface="Times New Roman"/>
              <a:cs typeface="Times New Roman"/>
              <a:sym typeface="Times New Roman"/>
            </a:endParaRPr>
          </a:p>
        </p:txBody>
      </p:sp>
      <p:sp>
        <p:nvSpPr>
          <p:cNvPr id="104" name="Google Shape;104;p3"/>
          <p:cNvSpPr/>
          <p:nvPr/>
        </p:nvSpPr>
        <p:spPr>
          <a:xfrm>
            <a:off x="98287" y="1861912"/>
            <a:ext cx="11525838" cy="1442073"/>
          </a:xfrm>
          <a:prstGeom prst="rect">
            <a:avLst/>
          </a:prstGeom>
          <a:solidFill>
            <a:srgbClr val="F8F9FA"/>
          </a:solidFill>
          <a:ln>
            <a:noFill/>
          </a:ln>
        </p:spPr>
        <p:txBody>
          <a:bodyPr anchorCtr="0" anchor="ctr" bIns="0" lIns="0" spcFirstLastPara="1" rIns="0" wrap="square" tIns="0">
            <a:spAutoFit/>
          </a:bodyPr>
          <a:lstStyle/>
          <a:p>
            <a:pPr indent="0" lvl="0" marL="0" marR="0" rtl="0" algn="l">
              <a:spcBef>
                <a:spcPts val="0"/>
              </a:spcBef>
              <a:spcAft>
                <a:spcPts val="0"/>
              </a:spcAft>
              <a:buNone/>
            </a:pPr>
            <a:br>
              <a:rPr b="0" i="0" lang="ru-RU" sz="2400" u="none" cap="none" strike="noStrike">
                <a:solidFill>
                  <a:schemeClr val="dk1"/>
                </a:solidFill>
                <a:latin typeface="Calibri"/>
                <a:ea typeface="Calibri"/>
                <a:cs typeface="Calibri"/>
                <a:sym typeface="Calibri"/>
              </a:rPr>
            </a:br>
            <a:r>
              <a:rPr b="0" i="0" lang="ru-RU" sz="2400" u="none" cap="none" strike="noStrike">
                <a:solidFill>
                  <a:schemeClr val="dk1"/>
                </a:solidFill>
                <a:latin typeface="Times New Roman"/>
                <a:ea typeface="Times New Roman"/>
                <a:cs typeface="Times New Roman"/>
                <a:sym typeface="Times New Roman"/>
              </a:rPr>
              <a:t>Қоректік зат деп организмнің ұлпаларына сіңетін және ағзаны энергиямен қамтамасыз ететін, қалпына келтіруге немесе күтіп ұстауға қолданылатын кез-келген химиялық затты айтады.</a:t>
            </a:r>
            <a:endParaRPr b="0" i="0" sz="1800" u="none" cap="none" strike="noStrike">
              <a:solidFill>
                <a:schemeClr val="dk1"/>
              </a:solidFill>
              <a:latin typeface="Times New Roman"/>
              <a:ea typeface="Times New Roman"/>
              <a:cs typeface="Times New Roman"/>
              <a:sym typeface="Times New Roman"/>
            </a:endParaRPr>
          </a:p>
        </p:txBody>
      </p:sp>
      <p:sp>
        <p:nvSpPr>
          <p:cNvPr id="105" name="Google Shape;105;p3"/>
          <p:cNvSpPr/>
          <p:nvPr/>
        </p:nvSpPr>
        <p:spPr>
          <a:xfrm>
            <a:off x="409435" y="3674550"/>
            <a:ext cx="11235572" cy="2919400"/>
          </a:xfrm>
          <a:prstGeom prst="rect">
            <a:avLst/>
          </a:prstGeom>
          <a:solidFill>
            <a:srgbClr val="F8F9FA"/>
          </a:solidFill>
          <a:ln>
            <a:noFill/>
          </a:ln>
        </p:spPr>
        <p:txBody>
          <a:bodyPr anchorCtr="0" anchor="ctr" bIns="0" lIns="0" spcFirstLastPara="1" rIns="0" wrap="square" tIns="0">
            <a:spAutoFit/>
          </a:bodyPr>
          <a:lstStyle/>
          <a:p>
            <a:pPr indent="0" lvl="0" marL="0" marR="0" rtl="0" algn="ctr">
              <a:spcBef>
                <a:spcPts val="0"/>
              </a:spcBef>
              <a:spcAft>
                <a:spcPts val="0"/>
              </a:spcAft>
              <a:buNone/>
            </a:pPr>
            <a:br>
              <a:rPr b="0" i="0" lang="ru-RU" sz="2400" u="none" cap="none" strike="noStrike">
                <a:solidFill>
                  <a:schemeClr val="dk1"/>
                </a:solidFill>
                <a:latin typeface="Calibri"/>
                <a:ea typeface="Calibri"/>
                <a:cs typeface="Calibri"/>
                <a:sym typeface="Calibri"/>
              </a:rPr>
            </a:br>
            <a:r>
              <a:rPr b="0" i="0" lang="ru-RU" sz="2400" u="none" cap="none" strike="noStrike">
                <a:solidFill>
                  <a:schemeClr val="dk1"/>
                </a:solidFill>
                <a:latin typeface="Times New Roman"/>
                <a:ea typeface="Times New Roman"/>
                <a:cs typeface="Times New Roman"/>
                <a:sym typeface="Times New Roman"/>
              </a:rPr>
              <a:t>Қоректік заттар алты негізгі классқа бөлінеді: </a:t>
            </a:r>
            <a:endParaRPr b="0" i="0" sz="2400" u="none" cap="none" strike="noStrike">
              <a:solidFill>
                <a:schemeClr val="dk1"/>
              </a:solidFill>
              <a:latin typeface="Times New Roman"/>
              <a:ea typeface="Times New Roman"/>
              <a:cs typeface="Times New Roman"/>
              <a:sym typeface="Times New Roman"/>
            </a:endParaRPr>
          </a:p>
          <a:p>
            <a:pPr indent="-457200" lvl="0" marL="457200" marR="0" rtl="0" algn="ctr">
              <a:spcBef>
                <a:spcPts val="0"/>
              </a:spcBef>
              <a:spcAft>
                <a:spcPts val="0"/>
              </a:spcAft>
              <a:buClr>
                <a:schemeClr val="dk1"/>
              </a:buClr>
              <a:buSzPts val="2400"/>
              <a:buFont typeface="Times New Roman"/>
              <a:buAutoNum type="arabicPeriod"/>
            </a:pPr>
            <a:r>
              <a:rPr b="0" i="0" lang="ru-RU" sz="2400" u="none" cap="none" strike="noStrike">
                <a:solidFill>
                  <a:schemeClr val="dk1"/>
                </a:solidFill>
                <a:latin typeface="Times New Roman"/>
                <a:ea typeface="Times New Roman"/>
                <a:cs typeface="Times New Roman"/>
                <a:sym typeface="Times New Roman"/>
              </a:rPr>
              <a:t>су </a:t>
            </a:r>
            <a:endParaRPr/>
          </a:p>
          <a:p>
            <a:pPr indent="0" lvl="0" marL="0" marR="0" rtl="0" algn="ctr">
              <a:spcBef>
                <a:spcPts val="0"/>
              </a:spcBef>
              <a:spcAft>
                <a:spcPts val="0"/>
              </a:spcAft>
              <a:buNone/>
            </a:pPr>
            <a:r>
              <a:rPr b="0" i="0" lang="ru-RU" sz="2400" u="none" cap="none" strike="noStrike">
                <a:solidFill>
                  <a:schemeClr val="dk1"/>
                </a:solidFill>
                <a:latin typeface="Times New Roman"/>
                <a:ea typeface="Times New Roman"/>
                <a:cs typeface="Times New Roman"/>
                <a:sym typeface="Times New Roman"/>
              </a:rPr>
              <a:t>2. Көмірсулар </a:t>
            </a:r>
            <a:endParaRPr b="0" i="0" sz="2400" u="none"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0" i="0" lang="ru-RU" sz="2400" u="none" cap="none" strike="noStrike">
                <a:solidFill>
                  <a:schemeClr val="dk1"/>
                </a:solidFill>
                <a:latin typeface="Times New Roman"/>
                <a:ea typeface="Times New Roman"/>
                <a:cs typeface="Times New Roman"/>
                <a:sym typeface="Times New Roman"/>
              </a:rPr>
              <a:t>3. липидтер </a:t>
            </a:r>
            <a:endParaRPr b="0" i="0" sz="2400" u="none"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0" i="0" lang="ru-RU" sz="2400" u="none" cap="none" strike="noStrike">
                <a:solidFill>
                  <a:schemeClr val="dk1"/>
                </a:solidFill>
                <a:latin typeface="Times New Roman"/>
                <a:ea typeface="Times New Roman"/>
                <a:cs typeface="Times New Roman"/>
                <a:sym typeface="Times New Roman"/>
              </a:rPr>
              <a:t>4 ақуыз </a:t>
            </a:r>
            <a:endParaRPr b="0" i="0" sz="2400" u="none"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0" i="0" lang="ru-RU" sz="2400" u="none" cap="none" strike="noStrike">
                <a:solidFill>
                  <a:schemeClr val="dk1"/>
                </a:solidFill>
                <a:latin typeface="Times New Roman"/>
                <a:ea typeface="Times New Roman"/>
                <a:cs typeface="Times New Roman"/>
                <a:sym typeface="Times New Roman"/>
              </a:rPr>
              <a:t>5. Минералдар </a:t>
            </a:r>
            <a:endParaRPr b="0" i="0" sz="2400" u="none"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0" i="0" lang="ru-RU" sz="2400" u="none" cap="none" strike="noStrike">
                <a:solidFill>
                  <a:schemeClr val="dk1"/>
                </a:solidFill>
                <a:latin typeface="Times New Roman"/>
                <a:ea typeface="Times New Roman"/>
                <a:cs typeface="Times New Roman"/>
                <a:sym typeface="Times New Roman"/>
              </a:rPr>
              <a:t>6. дәрумендер.</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0"/>
          <p:cNvSpPr txBox="1"/>
          <p:nvPr>
            <p:ph idx="1" type="subTitle"/>
          </p:nvPr>
        </p:nvSpPr>
        <p:spPr>
          <a:xfrm>
            <a:off x="368489" y="34189"/>
            <a:ext cx="11314349" cy="4027396"/>
          </a:xfrm>
          <a:prstGeom prst="rect">
            <a:avLst/>
          </a:prstGeom>
          <a:solidFill>
            <a:srgbClr val="F8F9FA"/>
          </a:solidFill>
          <a:ln>
            <a:noFill/>
          </a:ln>
        </p:spPr>
        <p:txBody>
          <a:bodyPr anchorCtr="0" anchor="ctr" bIns="0" lIns="0" spcFirstLastPara="1" rIns="0" wrap="square" tIns="0">
            <a:spAutoFit/>
          </a:bodyPr>
          <a:lstStyle/>
          <a:p>
            <a:pPr indent="0" lvl="0" marL="0" rtl="0" algn="ctr">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Ақуыз</a:t>
            </a:r>
            <a:endParaRPr/>
          </a:p>
          <a:p>
            <a:pPr indent="0" lvl="0" marL="0" rtl="0" algn="ctr">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 Аминқышқылдары, ең алдымен, ақуыз синтезі үшін қолданылады, бұл жасушаның жұмыс істеуі мен құрылымына қажет мыңдаған әр түрлі белоктарды құру процесі. Әрбір ақуызға ДНҚ-да көрсетілген нұсқауларға сәйкес дұрыс тәртіпте жинақталған аминқышқылдарының белгілі бір тіркесімі қажет. Аминқышқылдары глюкозаға немесе майға айналуы немесе тікелей отын ретінде қолданылуы мүмкін.</a:t>
            </a:r>
            <a:endParaRPr>
              <a:solidFill>
                <a:srgbClr val="222222"/>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Calibri"/>
              <a:buNone/>
            </a:pPr>
            <a:r>
              <a:t/>
            </a:r>
            <a:endParaRPr b="0" i="0" u="none" cap="none" strike="noStrike">
              <a:solidFill>
                <a:srgbClr val="222222"/>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222222"/>
              </a:buClr>
              <a:buSzPts val="2400"/>
              <a:buNone/>
            </a:pPr>
            <a:r>
              <a:rPr b="0" i="0" lang="ru-RU" u="none" cap="none" strike="noStrike">
                <a:solidFill>
                  <a:srgbClr val="222222"/>
                </a:solidFill>
                <a:latin typeface="Times New Roman"/>
                <a:ea typeface="Times New Roman"/>
                <a:cs typeface="Times New Roman"/>
                <a:sym typeface="Times New Roman"/>
              </a:rPr>
              <a:t> </a:t>
            </a:r>
            <a:r>
              <a:rPr lang="ru-RU">
                <a:latin typeface="Times New Roman"/>
                <a:ea typeface="Times New Roman"/>
                <a:cs typeface="Times New Roman"/>
                <a:sym typeface="Times New Roman"/>
              </a:rPr>
              <a:t>Олар лимон қышқылының циклына енбес бұрын аминқышқылдары дезаминденеді - амин тобы (-NH2) жойылып, жасушалар үшін өте улы болып табылатын аммиакқа (NH3) айналады. Бауыр аммиакты көмірқышқыл газымен тез біріктіріп, аз қалдықты өнім шығарады, мочевина, содан кейін ол несеппен шығарылады.</a:t>
            </a:r>
            <a:endParaRPr b="0" i="0" u="none" cap="none" strike="noStrike">
              <a:solidFill>
                <a:schemeClr val="dk1"/>
              </a:solidFill>
              <a:latin typeface="Times New Roman"/>
              <a:ea typeface="Times New Roman"/>
              <a:cs typeface="Times New Roman"/>
              <a:sym typeface="Times New Roman"/>
            </a:endParaRPr>
          </a:p>
        </p:txBody>
      </p:sp>
      <p:sp>
        <p:nvSpPr>
          <p:cNvPr id="256" name="Google Shape;256;p30"/>
          <p:cNvSpPr txBox="1"/>
          <p:nvPr/>
        </p:nvSpPr>
        <p:spPr>
          <a:xfrm>
            <a:off x="598787" y="4957998"/>
            <a:ext cx="10853751" cy="703409"/>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2400"/>
              <a:buFont typeface="Arial"/>
              <a:buNone/>
            </a:pPr>
            <a:r>
              <a:rPr lang="ru-RU" sz="2400">
                <a:solidFill>
                  <a:schemeClr val="dk1"/>
                </a:solidFill>
                <a:latin typeface="Times New Roman"/>
                <a:ea typeface="Times New Roman"/>
                <a:cs typeface="Times New Roman"/>
                <a:sym typeface="Times New Roman"/>
              </a:rPr>
              <a:t>Ауру бауыр мочевина түзе алмаған кезде, аммиак қанда жинақталып, бауыр комасынан болатын өлім бірнеше күн ішінде болуы мүмкін.</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1"/>
          <p:cNvSpPr/>
          <p:nvPr/>
        </p:nvSpPr>
        <p:spPr>
          <a:xfrm>
            <a:off x="814455" y="1086617"/>
            <a:ext cx="9899037" cy="4350561"/>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rgbClr val="FF0000"/>
              </a:solidFill>
              <a:latin typeface="Arial"/>
              <a:ea typeface="Arial"/>
              <a:cs typeface="Arial"/>
              <a:sym typeface="Arial"/>
            </a:endParaRPr>
          </a:p>
          <a:p>
            <a:pPr indent="0" lvl="0" marL="0" marR="0" rtl="0" algn="ctr">
              <a:spcBef>
                <a:spcPts val="0"/>
              </a:spcBef>
              <a:spcAft>
                <a:spcPts val="0"/>
              </a:spcAft>
              <a:buNone/>
            </a:pPr>
            <a:r>
              <a:rPr lang="ru-RU" sz="2400">
                <a:solidFill>
                  <a:schemeClr val="dk1"/>
                </a:solidFill>
                <a:latin typeface="Times New Roman"/>
                <a:ea typeface="Times New Roman"/>
                <a:cs typeface="Times New Roman"/>
                <a:sym typeface="Times New Roman"/>
              </a:rPr>
              <a:t>Энергетикалық алмасу және тәбетті реттеу </a:t>
            </a:r>
            <a:endParaRPr sz="24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ru-RU" sz="2400">
                <a:solidFill>
                  <a:schemeClr val="dk1"/>
                </a:solidFill>
                <a:latin typeface="Times New Roman"/>
                <a:ea typeface="Times New Roman"/>
                <a:cs typeface="Times New Roman"/>
                <a:sym typeface="Times New Roman"/>
              </a:rPr>
              <a:t>Жоспар </a:t>
            </a:r>
            <a:endParaRPr/>
          </a:p>
          <a:p>
            <a:pPr indent="0" lvl="0" marL="0" marR="0" rtl="0" algn="ctr">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457200" lvl="0" marL="457200" marR="0" rtl="0" algn="ctr">
              <a:spcBef>
                <a:spcPts val="0"/>
              </a:spcBef>
              <a:spcAft>
                <a:spcPts val="0"/>
              </a:spcAft>
              <a:buClr>
                <a:schemeClr val="dk1"/>
              </a:buClr>
              <a:buSzPts val="2400"/>
              <a:buFont typeface="Calibri"/>
              <a:buAutoNum type="arabicPeriod"/>
            </a:pPr>
            <a:r>
              <a:rPr lang="ru-RU" sz="2400">
                <a:solidFill>
                  <a:schemeClr val="dk1"/>
                </a:solidFill>
                <a:latin typeface="Times New Roman"/>
                <a:ea typeface="Times New Roman"/>
                <a:cs typeface="Times New Roman"/>
                <a:sym typeface="Times New Roman"/>
              </a:rPr>
              <a:t>Энергия балансы туралы түсінік беріңіз </a:t>
            </a:r>
            <a:endParaRPr sz="2400">
              <a:solidFill>
                <a:schemeClr val="dk1"/>
              </a:solidFill>
              <a:latin typeface="Times New Roman"/>
              <a:ea typeface="Times New Roman"/>
              <a:cs typeface="Times New Roman"/>
              <a:sym typeface="Times New Roman"/>
            </a:endParaRPr>
          </a:p>
          <a:p>
            <a:pPr indent="-304800" lvl="0" marL="457200" marR="0" rtl="0" algn="ctr">
              <a:spcBef>
                <a:spcPts val="0"/>
              </a:spcBef>
              <a:spcAft>
                <a:spcPts val="0"/>
              </a:spcAft>
              <a:buClr>
                <a:schemeClr val="dk1"/>
              </a:buClr>
              <a:buSzPts val="2400"/>
              <a:buFont typeface="Calibri"/>
              <a:buNone/>
            </a:pPr>
            <a:r>
              <a:t/>
            </a:r>
            <a:endParaRPr sz="2400">
              <a:solidFill>
                <a:schemeClr val="dk1"/>
              </a:solidFill>
              <a:latin typeface="Times New Roman"/>
              <a:ea typeface="Times New Roman"/>
              <a:cs typeface="Times New Roman"/>
              <a:sym typeface="Times New Roman"/>
            </a:endParaRPr>
          </a:p>
          <a:p>
            <a:pPr indent="-457200" lvl="0" marL="457200" marR="0" rtl="0" algn="ctr">
              <a:spcBef>
                <a:spcPts val="0"/>
              </a:spcBef>
              <a:spcAft>
                <a:spcPts val="0"/>
              </a:spcAft>
              <a:buClr>
                <a:schemeClr val="dk1"/>
              </a:buClr>
              <a:buSzPts val="2400"/>
              <a:buFont typeface="Calibri"/>
              <a:buAutoNum type="arabicPeriod"/>
            </a:pPr>
            <a:r>
              <a:rPr lang="ru-RU" sz="2400">
                <a:solidFill>
                  <a:schemeClr val="dk1"/>
                </a:solidFill>
                <a:latin typeface="Times New Roman"/>
                <a:ea typeface="Times New Roman"/>
                <a:cs typeface="Times New Roman"/>
                <a:sym typeface="Times New Roman"/>
              </a:rPr>
              <a:t>Қысқа және ұзақ мерзімді тәбетті реттейтін гормондарды атаңыз және әрқайсысының әсерін сипаттаңыз </a:t>
            </a:r>
            <a:endParaRPr sz="2400">
              <a:solidFill>
                <a:schemeClr val="dk1"/>
              </a:solidFill>
              <a:latin typeface="Times New Roman"/>
              <a:ea typeface="Times New Roman"/>
              <a:cs typeface="Times New Roman"/>
              <a:sym typeface="Times New Roman"/>
            </a:endParaRPr>
          </a:p>
          <a:p>
            <a:pPr indent="-304800" lvl="0" marL="457200" marR="0" rtl="0" algn="ctr">
              <a:spcBef>
                <a:spcPts val="0"/>
              </a:spcBef>
              <a:spcAft>
                <a:spcPts val="0"/>
              </a:spcAft>
              <a:buClr>
                <a:schemeClr val="dk1"/>
              </a:buClr>
              <a:buSzPts val="2400"/>
              <a:buFont typeface="Calibri"/>
              <a:buNone/>
            </a:pPr>
            <a:r>
              <a:t/>
            </a:r>
            <a:endParaRPr sz="2400">
              <a:solidFill>
                <a:schemeClr val="dk1"/>
              </a:solidFill>
              <a:latin typeface="Times New Roman"/>
              <a:ea typeface="Times New Roman"/>
              <a:cs typeface="Times New Roman"/>
              <a:sym typeface="Times New Roman"/>
            </a:endParaRPr>
          </a:p>
          <a:p>
            <a:pPr indent="-457200" lvl="0" marL="457200" marR="0" rtl="0" algn="ctr">
              <a:spcBef>
                <a:spcPts val="0"/>
              </a:spcBef>
              <a:spcAft>
                <a:spcPts val="0"/>
              </a:spcAft>
              <a:buClr>
                <a:schemeClr val="dk1"/>
              </a:buClr>
              <a:buSzPts val="2400"/>
              <a:buFont typeface="Calibri"/>
              <a:buAutoNum type="arabicPeriod"/>
            </a:pPr>
            <a:r>
              <a:rPr lang="ru-RU" sz="2400">
                <a:solidFill>
                  <a:schemeClr val="dk1"/>
                </a:solidFill>
                <a:latin typeface="Times New Roman"/>
                <a:ea typeface="Times New Roman"/>
                <a:cs typeface="Times New Roman"/>
                <a:sym typeface="Times New Roman"/>
              </a:rPr>
              <a:t>Гипоталамуста қандай тәбетті ынталандыратын және басатын сигналдар бөлініп, олардың әсерін сипаттайды?</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2"/>
          <p:cNvSpPr txBox="1"/>
          <p:nvPr>
            <p:ph idx="1" type="subTitle"/>
          </p:nvPr>
        </p:nvSpPr>
        <p:spPr>
          <a:xfrm>
            <a:off x="641445" y="908997"/>
            <a:ext cx="11355293" cy="5089225"/>
          </a:xfrm>
          <a:prstGeom prst="rect">
            <a:avLst/>
          </a:prstGeom>
          <a:solidFill>
            <a:srgbClr val="F8F9FA"/>
          </a:solidFill>
          <a:ln>
            <a:noFill/>
          </a:ln>
        </p:spPr>
        <p:txBody>
          <a:bodyPr anchorCtr="0" anchor="ctr" bIns="0" lIns="0" spcFirstLastPara="1" rIns="0" wrap="square" tIns="0">
            <a:spAutoFit/>
          </a:bodyPr>
          <a:lstStyle/>
          <a:p>
            <a:pPr indent="0" lvl="0" marL="0" rtl="0" algn="ctr">
              <a:lnSpc>
                <a:spcPct val="100000"/>
              </a:lnSpc>
              <a:spcBef>
                <a:spcPts val="0"/>
              </a:spcBef>
              <a:spcAft>
                <a:spcPts val="0"/>
              </a:spcAft>
              <a:buClr>
                <a:schemeClr val="dk1"/>
              </a:buClr>
              <a:buSzPts val="2000"/>
              <a:buNone/>
            </a:pPr>
            <a:r>
              <a:rPr lang="ru-RU" sz="2000">
                <a:latin typeface="Times New Roman"/>
                <a:ea typeface="Times New Roman"/>
                <a:cs typeface="Times New Roman"/>
                <a:sym typeface="Times New Roman"/>
              </a:rPr>
              <a:t>Тәбет </a:t>
            </a:r>
            <a:endParaRPr sz="2000">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2000"/>
              <a:buNone/>
            </a:pPr>
            <a:r>
              <a:t/>
            </a:r>
            <a:endParaRPr sz="2000">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2000"/>
              <a:buNone/>
            </a:pPr>
            <a:r>
              <a:rPr lang="ru-RU" sz="2000">
                <a:latin typeface="Times New Roman"/>
                <a:ea typeface="Times New Roman"/>
                <a:cs typeface="Times New Roman"/>
                <a:sym typeface="Times New Roman"/>
              </a:rPr>
              <a:t>Үш пептид қысқа уақыт ішінде - бірнеше минуттан бірнеше сағатқа дейін әрекет етеді - алдымен адамға аштық сезімін ояту және тамақтануға деген ынта, содан кейін тамақтану аяқталғанын білдіретін тоқтық сезімін тудыру.</a:t>
            </a:r>
            <a:endParaRPr sz="2000">
              <a:solidFill>
                <a:srgbClr val="222222"/>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2000"/>
              <a:buNone/>
            </a:pPr>
            <a:r>
              <a:rPr lang="ru-RU" sz="2000">
                <a:latin typeface="Times New Roman"/>
                <a:ea typeface="Times New Roman"/>
                <a:cs typeface="Times New Roman"/>
                <a:sym typeface="Times New Roman"/>
              </a:rPr>
              <a:t>Грелинді асқазанның париетальды жасушалары шығарады. Ол «аштық гормоны» деп аталды, себебі бұл тәбетті қуатты қоздырғыш. Тамақтанғаннан кейін көп ұзамай қандағы грелин концентрациясы төмендейді.</a:t>
            </a:r>
            <a:endParaRPr sz="2000">
              <a:solidFill>
                <a:srgbClr val="222222"/>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222222"/>
              </a:buClr>
              <a:buSzPts val="2100"/>
              <a:buNone/>
            </a:pPr>
            <a:r>
              <a:rPr b="0" i="0" lang="ru-RU" sz="2100" u="none" cap="none" strike="noStrike">
                <a:solidFill>
                  <a:srgbClr val="222222"/>
                </a:solidFill>
                <a:latin typeface="Arial"/>
                <a:ea typeface="Arial"/>
                <a:cs typeface="Arial"/>
                <a:sym typeface="Arial"/>
              </a:rPr>
              <a:t> </a:t>
            </a:r>
            <a:br>
              <a:rPr lang="ru-RU" sz="2000"/>
            </a:br>
            <a:r>
              <a:rPr lang="ru-RU" sz="2000">
                <a:latin typeface="Times New Roman"/>
                <a:ea typeface="Times New Roman"/>
                <a:cs typeface="Times New Roman"/>
                <a:sym typeface="Times New Roman"/>
              </a:rPr>
              <a:t>Пептид YY (PYY) ішек пен тоқ ішектің жасушалары арқылы бөлінеді, бұл асқазан асқазанға түскен кезде де келгенін сезеді. - PYY-нің негізгі әсері - қанықтылықты білдіру және тамақтануды тоқтату. Осылайша, грелин - тамақтануды бастайтын сигналдардың бірі, ал PYY - оны аяқтайтын сигналдардың бірі. - PYY тамақ ішкеннен кейін де жоғарылайды.</a:t>
            </a:r>
            <a:endParaRPr b="0" i="0" sz="2000" u="none" cap="none" strike="noStrike">
              <a:solidFill>
                <a:srgbClr val="222222"/>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2000"/>
              <a:buNone/>
            </a:pPr>
            <a:r>
              <a:rPr lang="ru-RU" sz="2000">
                <a:latin typeface="Times New Roman"/>
                <a:ea typeface="Times New Roman"/>
                <a:cs typeface="Times New Roman"/>
                <a:sym typeface="Times New Roman"/>
              </a:rPr>
              <a:t>Холецистокинин (ХЦК) он екі елі ішектің және джейдунның жасушалары арқылы бөлінеді. - Миды ынталандырады және тәбетті басады. «Сондықтан ол PGG-ге тамақтануды тоқтату сигналы ретінде қосылады.</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3"/>
          <p:cNvSpPr txBox="1"/>
          <p:nvPr>
            <p:ph idx="1" type="subTitle"/>
          </p:nvPr>
        </p:nvSpPr>
        <p:spPr>
          <a:xfrm>
            <a:off x="982640" y="1039799"/>
            <a:ext cx="11014098" cy="4827615"/>
          </a:xfrm>
          <a:prstGeom prst="rect">
            <a:avLst/>
          </a:prstGeom>
          <a:solidFill>
            <a:srgbClr val="F8F9FA"/>
          </a:solid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chemeClr val="dk1"/>
              </a:buClr>
              <a:buSzPts val="2800"/>
              <a:buNone/>
            </a:pPr>
            <a:br>
              <a:rPr lang="ru-RU" sz="2800"/>
            </a:br>
            <a:r>
              <a:rPr lang="ru-RU">
                <a:latin typeface="Times New Roman"/>
                <a:ea typeface="Times New Roman"/>
                <a:cs typeface="Times New Roman"/>
                <a:sym typeface="Times New Roman"/>
              </a:rPr>
              <a:t>Басқа пептидтер тәбетті, зат алмасу жылдамдығын және дене салмағын ұзақ уақыт бойы реттейді: </a:t>
            </a:r>
            <a:endParaRPr>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2400"/>
              <a:buNone/>
            </a:pPr>
            <a:r>
              <a:t/>
            </a:r>
            <a:endParaRPr>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Лептин, ең алдымен, бүкіл денеде адипоциттер арқылы бөлінеді. Оның деңгейі біздің май қоймаларымызға пропорционалды, сондықтан бұл мидың бізде қанша май бар екенін білудің негізгі әдісі. Лептин майдың тұнуын тежейді.</a:t>
            </a:r>
            <a:endParaRPr>
              <a:solidFill>
                <a:srgbClr val="222222"/>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222222"/>
              </a:buClr>
              <a:buSzPts val="2400"/>
              <a:buNone/>
            </a:pPr>
            <a:r>
              <a:rPr b="0" i="0" lang="ru-RU" u="none" cap="none" strike="noStrike">
                <a:solidFill>
                  <a:srgbClr val="222222"/>
                </a:solidFill>
                <a:latin typeface="Times New Roman"/>
                <a:ea typeface="Times New Roman"/>
                <a:cs typeface="Times New Roman"/>
                <a:sym typeface="Times New Roman"/>
              </a:rPr>
              <a:t> </a:t>
            </a:r>
            <a:br>
              <a:rPr lang="ru-RU">
                <a:latin typeface="Times New Roman"/>
                <a:ea typeface="Times New Roman"/>
                <a:cs typeface="Times New Roman"/>
                <a:sym typeface="Times New Roman"/>
              </a:rPr>
            </a:br>
            <a:r>
              <a:rPr lang="ru-RU">
                <a:latin typeface="Times New Roman"/>
                <a:ea typeface="Times New Roman"/>
                <a:cs typeface="Times New Roman"/>
                <a:sym typeface="Times New Roman"/>
              </a:rPr>
              <a:t>Инсулин ұйқы безінің бета-клеткаларымен тамақ қабылдауға жауап ретінде бөлінеді. Көріп отырғанымыздай, инсулин қандағы глюкозаны жасушаларға тасымалдауға мәжбүрлеп төмендетеді. Сонымен қатар, лептин сияқты, ол денедегі майдың күйін көрсетеді, бірақ лептиннен айырмашылығы, инсулин майдың жиналуына ықпал етеді.</a:t>
            </a:r>
            <a:endParaRPr b="0" i="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4"/>
          <p:cNvSpPr txBox="1"/>
          <p:nvPr>
            <p:ph idx="1" type="subTitle"/>
          </p:nvPr>
        </p:nvSpPr>
        <p:spPr>
          <a:xfrm>
            <a:off x="745588" y="516579"/>
            <a:ext cx="11251150" cy="5874055"/>
          </a:xfrm>
          <a:prstGeom prst="rect">
            <a:avLst/>
          </a:prstGeom>
          <a:solidFill>
            <a:srgbClr val="F8F9FA"/>
          </a:solid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chemeClr val="dk1"/>
              </a:buClr>
              <a:buSzPts val="3200"/>
              <a:buNone/>
            </a:pPr>
            <a:r>
              <a:rPr lang="ru-RU" sz="3200"/>
              <a:t>Гипоталамус тәбетті реттеудің маңызды ми орталығы болып табылады. Жоғарыда аталған пептидтердің бесеуінде де гипоталамуста рецепторлар бар. Олардың бірі - нейропептид Y (NPY), күшті тәбетті стимулятор. Грелин NPY секрециясын ынталандырады, ал инсулин, PYY және лептин оны басады. Лептин меланокортиннің бөлінуін ынталандырады және эндоканнабиноидтар деп аталатын аппетит стимуляторларының секрециясын басады. Гипоталамус сонымен қатар меланокортин бөліп шығарады, ол тамақ қабылдауға кедергі келтіреді. Аштықтың қалыпты төмендеуі асқазанды босатқаннан кейін көп ұзамай басталады және бірнеше сағат ішінде күшейеді.</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descr="Форумы об автомобилях в России" id="281" name="Google Shape;281;p35"/>
          <p:cNvPicPr preferRelativeResize="0"/>
          <p:nvPr/>
        </p:nvPicPr>
        <p:blipFill rotWithShape="1">
          <a:blip r:embed="rId3">
            <a:alphaModFix/>
          </a:blip>
          <a:srcRect b="0" l="0" r="0" t="0"/>
          <a:stretch/>
        </p:blipFill>
        <p:spPr>
          <a:xfrm>
            <a:off x="2439300" y="184814"/>
            <a:ext cx="6540926" cy="645752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6"/>
          <p:cNvSpPr txBox="1"/>
          <p:nvPr>
            <p:ph idx="1" type="subTitle"/>
          </p:nvPr>
        </p:nvSpPr>
        <p:spPr>
          <a:xfrm>
            <a:off x="333605" y="925103"/>
            <a:ext cx="11715384" cy="5135391"/>
          </a:xfrm>
          <a:prstGeom prst="rect">
            <a:avLst/>
          </a:prstGeom>
          <a:solidFill>
            <a:srgbClr val="F8F9FA"/>
          </a:solidFill>
          <a:ln>
            <a:noFill/>
          </a:ln>
        </p:spPr>
        <p:txBody>
          <a:bodyPr anchorCtr="0" anchor="ctr" bIns="0" lIns="0" spcFirstLastPara="1" rIns="0" wrap="square" tIns="0">
            <a:spAutoFit/>
          </a:bodyPr>
          <a:lstStyle/>
          <a:p>
            <a:pPr indent="0" lvl="0" marL="0" rtl="0" algn="ctr">
              <a:lnSpc>
                <a:spcPct val="100000"/>
              </a:lnSpc>
              <a:spcBef>
                <a:spcPts val="0"/>
              </a:spcBef>
              <a:spcAft>
                <a:spcPts val="0"/>
              </a:spcAft>
              <a:buClr>
                <a:schemeClr val="dk1"/>
              </a:buClr>
              <a:buSzPts val="2800"/>
              <a:buNone/>
            </a:pPr>
            <a:r>
              <a:rPr lang="ru-RU" sz="2800">
                <a:latin typeface="Times New Roman"/>
                <a:ea typeface="Times New Roman"/>
                <a:cs typeface="Times New Roman"/>
                <a:sym typeface="Times New Roman"/>
              </a:rPr>
              <a:t>Дене температурасы және терморегуляция </a:t>
            </a:r>
            <a:endParaRPr sz="2800">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2800"/>
              <a:buNone/>
            </a:pPr>
            <a:r>
              <a:rPr lang="ru-RU" sz="2800">
                <a:latin typeface="Times New Roman"/>
                <a:ea typeface="Times New Roman"/>
                <a:cs typeface="Times New Roman"/>
                <a:sym typeface="Times New Roman"/>
              </a:rPr>
              <a:t>Жоспар </a:t>
            </a:r>
            <a:endParaRPr/>
          </a:p>
          <a:p>
            <a:pPr indent="-514350" lvl="0" marL="514350" rtl="0" algn="ctr">
              <a:lnSpc>
                <a:spcPct val="100000"/>
              </a:lnSpc>
              <a:spcBef>
                <a:spcPts val="0"/>
              </a:spcBef>
              <a:spcAft>
                <a:spcPts val="0"/>
              </a:spcAft>
              <a:buClr>
                <a:schemeClr val="dk1"/>
              </a:buClr>
              <a:buSzPts val="2800"/>
              <a:buFont typeface="Calibri"/>
              <a:buAutoNum type="arabicPeriod"/>
            </a:pPr>
            <a:r>
              <a:rPr lang="ru-RU" sz="2800">
                <a:latin typeface="Times New Roman"/>
                <a:ea typeface="Times New Roman"/>
                <a:cs typeface="Times New Roman"/>
                <a:sym typeface="Times New Roman"/>
              </a:rPr>
              <a:t>адамның ядросы мен қабығының қалыпты температуралық шектерін көрсетіңіз </a:t>
            </a:r>
            <a:endParaRPr sz="2800">
              <a:latin typeface="Times New Roman"/>
              <a:ea typeface="Times New Roman"/>
              <a:cs typeface="Times New Roman"/>
              <a:sym typeface="Times New Roman"/>
            </a:endParaRPr>
          </a:p>
          <a:p>
            <a:pPr indent="-514350" lvl="0" marL="514350" rtl="0" algn="ctr">
              <a:lnSpc>
                <a:spcPct val="100000"/>
              </a:lnSpc>
              <a:spcBef>
                <a:spcPts val="0"/>
              </a:spcBef>
              <a:spcAft>
                <a:spcPts val="0"/>
              </a:spcAft>
              <a:buClr>
                <a:schemeClr val="dk1"/>
              </a:buClr>
              <a:buSzPts val="2800"/>
              <a:buFont typeface="Calibri"/>
              <a:buAutoNum type="arabicPeriod"/>
            </a:pPr>
            <a:r>
              <a:rPr lang="ru-RU" sz="2800">
                <a:latin typeface="Times New Roman"/>
                <a:ea typeface="Times New Roman"/>
                <a:cs typeface="Times New Roman"/>
                <a:sym typeface="Times New Roman"/>
              </a:rPr>
              <a:t>дене жылуының негізгі көздерін анықтау жылу жоғалтудың үш режимін және олардың жалпы жылу шығынына салыстырмалы үлесін анықтау және салыстыру </a:t>
            </a:r>
            <a:endParaRPr sz="2800">
              <a:latin typeface="Times New Roman"/>
              <a:ea typeface="Times New Roman"/>
              <a:cs typeface="Times New Roman"/>
              <a:sym typeface="Times New Roman"/>
            </a:endParaRPr>
          </a:p>
          <a:p>
            <a:pPr indent="-514350" lvl="0" marL="514350" rtl="0" algn="ctr">
              <a:lnSpc>
                <a:spcPct val="100000"/>
              </a:lnSpc>
              <a:spcBef>
                <a:spcPts val="0"/>
              </a:spcBef>
              <a:spcAft>
                <a:spcPts val="0"/>
              </a:spcAft>
              <a:buClr>
                <a:schemeClr val="dk1"/>
              </a:buClr>
              <a:buSzPts val="2800"/>
              <a:buFont typeface="Calibri"/>
              <a:buAutoNum type="arabicPeriod"/>
            </a:pPr>
            <a:r>
              <a:rPr lang="ru-RU" sz="2800">
                <a:latin typeface="Times New Roman"/>
                <a:ea typeface="Times New Roman"/>
                <a:cs typeface="Times New Roman"/>
                <a:sym typeface="Times New Roman"/>
              </a:rPr>
              <a:t>гипоталамус дене температурасын қалай басқаратынын және жылу беру мен жылу беру орталықтарының қалай жұмыс істейтінін сипаттаңыз </a:t>
            </a:r>
            <a:endParaRPr sz="2800">
              <a:latin typeface="Times New Roman"/>
              <a:ea typeface="Times New Roman"/>
              <a:cs typeface="Times New Roman"/>
              <a:sym typeface="Times New Roman"/>
            </a:endParaRPr>
          </a:p>
          <a:p>
            <a:pPr indent="-336550" lvl="0" marL="514350" rtl="0" algn="ctr">
              <a:lnSpc>
                <a:spcPct val="100000"/>
              </a:lnSpc>
              <a:spcBef>
                <a:spcPts val="0"/>
              </a:spcBef>
              <a:spcAft>
                <a:spcPts val="0"/>
              </a:spcAft>
              <a:buClr>
                <a:schemeClr val="dk1"/>
              </a:buClr>
              <a:buSzPts val="2800"/>
              <a:buFont typeface="Calibri"/>
              <a:buNone/>
            </a:pPr>
            <a:r>
              <a:t/>
            </a:r>
            <a:endParaRPr sz="2800">
              <a:latin typeface="Times New Roman"/>
              <a:ea typeface="Times New Roman"/>
              <a:cs typeface="Times New Roman"/>
              <a:sym typeface="Times New Roman"/>
            </a:endParaRPr>
          </a:p>
          <a:p>
            <a:pPr indent="-514350" lvl="0" marL="514350" rtl="0" algn="ctr">
              <a:lnSpc>
                <a:spcPct val="100000"/>
              </a:lnSpc>
              <a:spcBef>
                <a:spcPts val="0"/>
              </a:spcBef>
              <a:spcAft>
                <a:spcPts val="0"/>
              </a:spcAft>
              <a:buClr>
                <a:schemeClr val="dk1"/>
              </a:buClr>
              <a:buSzPts val="2800"/>
              <a:buFont typeface="Calibri"/>
              <a:buAutoNum type="arabicPeriod"/>
            </a:pPr>
            <a:r>
              <a:rPr lang="ru-RU" sz="2800">
                <a:latin typeface="Times New Roman"/>
                <a:ea typeface="Times New Roman"/>
                <a:cs typeface="Times New Roman"/>
                <a:sym typeface="Times New Roman"/>
              </a:rPr>
              <a:t>дене температурасының шамадан тыс жоғары және төмен мәндерінің патологиялық жағдайларын атаңыз және сипаттаңыз.</a:t>
            </a:r>
            <a:endParaRPr b="0" i="0" sz="2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7"/>
          <p:cNvSpPr txBox="1"/>
          <p:nvPr>
            <p:ph idx="1" type="subTitle"/>
          </p:nvPr>
        </p:nvSpPr>
        <p:spPr>
          <a:xfrm>
            <a:off x="696036" y="1809242"/>
            <a:ext cx="11300702" cy="3288732"/>
          </a:xfrm>
          <a:prstGeom prst="rect">
            <a:avLst/>
          </a:prstGeom>
          <a:solidFill>
            <a:srgbClr val="F8F9FA"/>
          </a:solidFill>
          <a:ln>
            <a:noFill/>
          </a:ln>
        </p:spPr>
        <p:txBody>
          <a:bodyPr anchorCtr="0" anchor="ctr" bIns="0" lIns="0" spcFirstLastPara="1" rIns="0" wrap="square" tIns="0">
            <a:spAutoFit/>
          </a:bodyPr>
          <a:lstStyle/>
          <a:p>
            <a:pPr indent="0" lvl="0" marL="0" rtl="0" algn="ctr">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Дене температурасы </a:t>
            </a:r>
            <a:endParaRPr>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2400"/>
              <a:buNone/>
            </a:pPr>
            <a:r>
              <a:t/>
            </a:r>
            <a:endParaRPr>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Дене температурасы 24 сағаттық циклда шамамен 1 ° C-қа (1,8 ° F) ауытқиды. Беттік температура - бұл бетке жақын төменгі температура, әсіресе терінің және ауыздың температурасы. Ересектердегі ауыз қуысының температурасы әдетте 36,6-37,0 ° C (97,9-98,6 ° F), бірақ ауыр жаттығулар кезінде 40 ° C (104 ° F) дейін жетуі мүмкін. Ректальды температура (бас сүйек, кеуде және іш қуыстарындағы органдардың температурасы сияқты): Әдетте 37,2-37,6 ° C (99,0-99,7 ° F), бірақ 39 ° C (102,2 °) дейін жетуі мүмкін. F) ұзақ уақыт бойы жүгіру сияқты қарқынды жаттығулар кезінде.</a:t>
            </a:r>
            <a:endParaRPr b="0" i="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8"/>
          <p:cNvSpPr txBox="1"/>
          <p:nvPr>
            <p:ph idx="1" type="subTitle"/>
          </p:nvPr>
        </p:nvSpPr>
        <p:spPr>
          <a:xfrm>
            <a:off x="559558" y="1963130"/>
            <a:ext cx="11437180" cy="2980955"/>
          </a:xfrm>
          <a:prstGeom prst="rect">
            <a:avLst/>
          </a:prstGeom>
          <a:solidFill>
            <a:srgbClr val="F8F9FA"/>
          </a:solidFill>
          <a:ln>
            <a:noFill/>
          </a:ln>
        </p:spPr>
        <p:txBody>
          <a:bodyPr anchorCtr="0" anchor="ctr" bIns="0" lIns="0" spcFirstLastPara="1" rIns="0" wrap="square" tIns="0">
            <a:spAutoFit/>
          </a:bodyPr>
          <a:lstStyle/>
          <a:p>
            <a:pPr indent="0" lvl="0" marL="0" rtl="0" algn="ctr">
              <a:lnSpc>
                <a:spcPct val="100000"/>
              </a:lnSpc>
              <a:spcBef>
                <a:spcPts val="0"/>
              </a:spcBef>
              <a:spcAft>
                <a:spcPts val="0"/>
              </a:spcAft>
              <a:buClr>
                <a:schemeClr val="dk1"/>
              </a:buClr>
              <a:buSzPts val="2800"/>
              <a:buNone/>
            </a:pPr>
            <a:r>
              <a:rPr lang="ru-RU" sz="2800">
                <a:latin typeface="Times New Roman"/>
                <a:ea typeface="Times New Roman"/>
                <a:cs typeface="Times New Roman"/>
                <a:sym typeface="Times New Roman"/>
              </a:rPr>
              <a:t>Жылу өнімдері </a:t>
            </a:r>
            <a:endParaRPr sz="2800">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2800"/>
              <a:buNone/>
            </a:pPr>
            <a:r>
              <a:rPr lang="ru-RU" sz="2800">
                <a:latin typeface="Times New Roman"/>
                <a:ea typeface="Times New Roman"/>
                <a:cs typeface="Times New Roman"/>
                <a:sym typeface="Times New Roman"/>
              </a:rPr>
              <a:t>Дене жылуының көп бөлігі қоректік заттардың тотығуымен және АТФ қолданумен байланысты метаболикалық реакциялардан туындайды. Тыныштықта жылудың көп бөлігі ми, жүрек, бауыр және эндокриндік бездерден пайда болады. Қаңқа бұлшықеттері тыныштық кезіндегі жалпы жылудың 20% - 30% құрайды. Дене жылуды төрт жолмен жоғалтады: сәулелену, өткізгіштік, конвекция және булану.</a:t>
            </a:r>
            <a:endParaRPr b="0" i="0" sz="2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9"/>
          <p:cNvSpPr txBox="1"/>
          <p:nvPr>
            <p:ph idx="1" type="subTitle"/>
          </p:nvPr>
        </p:nvSpPr>
        <p:spPr>
          <a:xfrm>
            <a:off x="183928" y="4817"/>
            <a:ext cx="11321489" cy="2857845"/>
          </a:xfrm>
          <a:prstGeom prst="rect">
            <a:avLst/>
          </a:prstGeom>
          <a:solidFill>
            <a:srgbClr val="F8F9FA"/>
          </a:solidFill>
          <a:ln>
            <a:noFill/>
          </a:ln>
        </p:spPr>
        <p:txBody>
          <a:bodyPr anchorCtr="0" anchor="ctr" bIns="0" lIns="0" spcFirstLastPara="1" rIns="0" wrap="square" tIns="0">
            <a:spAutoFit/>
          </a:bodyPr>
          <a:lstStyle/>
          <a:p>
            <a:pPr indent="0" lvl="0" marL="0" rtl="0" algn="ctr">
              <a:lnSpc>
                <a:spcPct val="100000"/>
              </a:lnSpc>
              <a:spcBef>
                <a:spcPts val="0"/>
              </a:spcBef>
              <a:spcAft>
                <a:spcPts val="0"/>
              </a:spcAft>
              <a:buClr>
                <a:schemeClr val="dk1"/>
              </a:buClr>
              <a:buSzPts val="2000"/>
              <a:buNone/>
            </a:pPr>
            <a:br>
              <a:rPr lang="ru-RU" sz="2000"/>
            </a:br>
            <a:r>
              <a:rPr lang="ru-RU">
                <a:latin typeface="Times New Roman"/>
                <a:ea typeface="Times New Roman"/>
                <a:cs typeface="Times New Roman"/>
                <a:sym typeface="Times New Roman"/>
              </a:rPr>
              <a:t>Терморегуляция </a:t>
            </a:r>
            <a:endParaRPr>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Терморегуляция бірнеше кері байланыс тетіктері арқылы жүзеге асырылады. Гипоталамус қан температурасын бақылайды және терідегі жүйке ұштарынан (терморецепторлар) сигналдар алады. Өз кезегінде оның ыстыққа сезімтал нейрондары гипоталамустың ядроларына жылу жіберу және температура көтеру орталықтары деп аталатын сигналдар жібереді. Егер бұл қалыпты ішкі температураны қалпына келтіре немесе сақтай алмаса, дене дірілдей бастайды.</a:t>
            </a:r>
            <a:endParaRPr b="0" i="0" u="none" cap="none" strike="noStrike">
              <a:solidFill>
                <a:schemeClr val="dk1"/>
              </a:solidFill>
              <a:latin typeface="Times New Roman"/>
              <a:ea typeface="Times New Roman"/>
              <a:cs typeface="Times New Roman"/>
              <a:sym typeface="Times New Roman"/>
            </a:endParaRPr>
          </a:p>
        </p:txBody>
      </p:sp>
      <p:sp>
        <p:nvSpPr>
          <p:cNvPr id="302" name="Google Shape;302;p39"/>
          <p:cNvSpPr/>
          <p:nvPr/>
        </p:nvSpPr>
        <p:spPr>
          <a:xfrm>
            <a:off x="327545" y="3406532"/>
            <a:ext cx="11382233"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lang="ru-RU" sz="1800">
                <a:solidFill>
                  <a:schemeClr val="dk1"/>
                </a:solidFill>
                <a:latin typeface="Calibri"/>
                <a:ea typeface="Calibri"/>
                <a:cs typeface="Calibri"/>
                <a:sym typeface="Calibri"/>
              </a:rPr>
            </a:br>
            <a:br>
              <a:rPr lang="ru-RU" sz="1800">
                <a:solidFill>
                  <a:schemeClr val="dk1"/>
                </a:solidFill>
                <a:latin typeface="Calibri"/>
                <a:ea typeface="Calibri"/>
                <a:cs typeface="Calibri"/>
                <a:sym typeface="Calibri"/>
              </a:rPr>
            </a:br>
            <a:r>
              <a:rPr lang="ru-RU" sz="2400">
                <a:solidFill>
                  <a:schemeClr val="dk1"/>
                </a:solidFill>
                <a:latin typeface="Times New Roman"/>
                <a:ea typeface="Times New Roman"/>
                <a:cs typeface="Times New Roman"/>
                <a:sym typeface="Times New Roman"/>
              </a:rPr>
              <a:t>Суық ортада гипоталамустың жылуды жоғарылататын орталығы дене жылуын үнемдеу немесе көп жылу шығару механизмдерін іске қосады. Симпатикалық жүйке жүйесі арқылы терідегі тамырлардың тарылуын тудырады. Бұл жылы қанды денеде терең ұстайды және тері арқылы жылу аз жоғалады. Егер бұл қалыпты ішкі температураны қалпына келтіруге немесе сақтауға көмектеспесе, дене дірілдей бастайды. Бұлшықеттің қысылуы АТФ өндірісі кезінде жылу пайда болуына әкеледі.</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ph idx="1" type="subTitle"/>
          </p:nvPr>
        </p:nvSpPr>
        <p:spPr>
          <a:xfrm>
            <a:off x="600922" y="426379"/>
            <a:ext cx="11190744" cy="1195851"/>
          </a:xfrm>
          <a:prstGeom prst="rect">
            <a:avLst/>
          </a:prstGeom>
          <a:solidFill>
            <a:srgbClr val="F8F9FA"/>
          </a:solid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chemeClr val="dk1"/>
              </a:buClr>
              <a:buSzPts val="2000"/>
              <a:buNone/>
            </a:pPr>
            <a:r>
              <a:rPr lang="ru-RU" sz="2000">
                <a:latin typeface="Times New Roman"/>
                <a:ea typeface="Times New Roman"/>
                <a:cs typeface="Times New Roman"/>
                <a:sym typeface="Times New Roman"/>
              </a:rPr>
              <a:t>Макроэлементтер: су, көмірсулар, липидтер және ақуыздардан тұрады. </a:t>
            </a:r>
            <a:endParaRPr sz="2000">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2000"/>
              <a:buNone/>
            </a:pPr>
            <a:r>
              <a:t/>
            </a:r>
            <a:endParaRPr sz="2000">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2000"/>
              <a:buNone/>
            </a:pPr>
            <a:r>
              <a:rPr lang="ru-RU" sz="2000">
                <a:latin typeface="Times New Roman"/>
                <a:ea typeface="Times New Roman"/>
                <a:cs typeface="Times New Roman"/>
                <a:sym typeface="Times New Roman"/>
              </a:rPr>
              <a:t>Минералды микроэлементтер: Минералдар мен дәрумендер аз мөлшерде болғандықтан осылай аталған.</a:t>
            </a:r>
            <a:endParaRPr b="0" i="0" sz="1800" u="none" cap="none" strike="noStrike">
              <a:solidFill>
                <a:schemeClr val="dk1"/>
              </a:solidFill>
              <a:latin typeface="Times New Roman"/>
              <a:ea typeface="Times New Roman"/>
              <a:cs typeface="Times New Roman"/>
              <a:sym typeface="Times New Roman"/>
            </a:endParaRPr>
          </a:p>
        </p:txBody>
      </p:sp>
      <p:pic>
        <p:nvPicPr>
          <p:cNvPr descr="Витамины: что это такое и как они работают. Часть 2 — Zira.uz" id="111" name="Google Shape;111;p4"/>
          <p:cNvPicPr preferRelativeResize="0"/>
          <p:nvPr/>
        </p:nvPicPr>
        <p:blipFill rotWithShape="1">
          <a:blip r:embed="rId3">
            <a:alphaModFix/>
          </a:blip>
          <a:srcRect b="0" l="0" r="0" t="0"/>
          <a:stretch/>
        </p:blipFill>
        <p:spPr>
          <a:xfrm>
            <a:off x="2536326" y="1814591"/>
            <a:ext cx="7319935" cy="521967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0"/>
          <p:cNvSpPr txBox="1"/>
          <p:nvPr>
            <p:ph idx="1" type="subTitle"/>
          </p:nvPr>
        </p:nvSpPr>
        <p:spPr>
          <a:xfrm>
            <a:off x="204716" y="286603"/>
            <a:ext cx="11791666" cy="633256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page645image100153360.png" id="308" name="Google Shape;308;p40"/>
          <p:cNvPicPr preferRelativeResize="0"/>
          <p:nvPr/>
        </p:nvPicPr>
        <p:blipFill rotWithShape="1">
          <a:blip r:embed="rId3">
            <a:alphaModFix/>
          </a:blip>
          <a:srcRect b="0" l="0" r="0" t="0"/>
          <a:stretch/>
        </p:blipFill>
        <p:spPr>
          <a:xfrm>
            <a:off x="3735127" y="190290"/>
            <a:ext cx="4221518" cy="588296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1"/>
          <p:cNvSpPr txBox="1"/>
          <p:nvPr>
            <p:ph idx="1" type="subTitle"/>
          </p:nvPr>
        </p:nvSpPr>
        <p:spPr>
          <a:xfrm>
            <a:off x="335315" y="116917"/>
            <a:ext cx="11279286" cy="3288732"/>
          </a:xfrm>
          <a:prstGeom prst="rect">
            <a:avLst/>
          </a:prstGeom>
          <a:solidFill>
            <a:srgbClr val="F8F9FA"/>
          </a:solid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Гипотемия және аяз </a:t>
            </a:r>
            <a:endParaRPr>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2400"/>
              <a:buNone/>
            </a:pPr>
            <a:r>
              <a:t/>
            </a:r>
            <a:endParaRPr>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Гипотермия организм қоршаған ортада жоғалып кеткендей жылдам жылу шығара алмайтын жағдайда пайда болады. Біз бәрімізде суық ауа райына байланысты дене температурасының төмендеуі байқалды; Дене температурасының 1-2 ° C (1,8-3,6 ° F) төмендеуі дірілге, қаз тәрізділерге және қолдардағы ұйықтауға әкеледі. Алайда, қатты суыққа ұшырау гипотермияға әкелуі мүмкін, егер дене температурасы гипоталамус бұдан былай барабар жауап бере алмайтын деңгейге түсіп кетсе және жасушалық метаболизм процестері дененің қалыпты функциялары бұзылғанға дейін баяуласа.</a:t>
            </a:r>
            <a:endParaRPr b="0" i="0" u="none" cap="none" strike="noStrike">
              <a:solidFill>
                <a:schemeClr val="dk1"/>
              </a:solidFill>
              <a:latin typeface="Times New Roman"/>
              <a:ea typeface="Times New Roman"/>
              <a:cs typeface="Times New Roman"/>
              <a:sym typeface="Times New Roman"/>
            </a:endParaRPr>
          </a:p>
        </p:txBody>
      </p:sp>
      <p:sp>
        <p:nvSpPr>
          <p:cNvPr id="314" name="Google Shape;314;p41"/>
          <p:cNvSpPr/>
          <p:nvPr/>
        </p:nvSpPr>
        <p:spPr>
          <a:xfrm>
            <a:off x="222069" y="3778470"/>
            <a:ext cx="11392532" cy="2180736"/>
          </a:xfrm>
          <a:prstGeom prst="rect">
            <a:avLst/>
          </a:prstGeom>
          <a:solidFill>
            <a:srgbClr val="F8F9FA"/>
          </a:solidFill>
          <a:ln>
            <a:noFill/>
          </a:ln>
        </p:spPr>
        <p:txBody>
          <a:bodyPr anchorCtr="0" anchor="ctr" bIns="0" lIns="0" spcFirstLastPara="1" rIns="0" wrap="square" tIns="0">
            <a:spAutoFit/>
          </a:bodyPr>
          <a:lstStyle/>
          <a:p>
            <a:pPr indent="0" lvl="0" marL="0" marR="0" rtl="0" algn="l">
              <a:spcBef>
                <a:spcPts val="0"/>
              </a:spcBef>
              <a:spcAft>
                <a:spcPts val="0"/>
              </a:spcAft>
              <a:buNone/>
            </a:pPr>
            <a:br>
              <a:rPr lang="ru-RU" sz="2400">
                <a:solidFill>
                  <a:schemeClr val="dk1"/>
                </a:solidFill>
                <a:latin typeface="Calibri"/>
                <a:ea typeface="Calibri"/>
                <a:cs typeface="Calibri"/>
                <a:sym typeface="Calibri"/>
              </a:rPr>
            </a:br>
            <a:r>
              <a:rPr lang="ru-RU" sz="2400">
                <a:solidFill>
                  <a:schemeClr val="dk1"/>
                </a:solidFill>
                <a:latin typeface="Times New Roman"/>
                <a:ea typeface="Times New Roman"/>
                <a:cs typeface="Times New Roman"/>
                <a:sym typeface="Times New Roman"/>
              </a:rPr>
              <a:t>Аязды температураға және желге ұшыраған альпинистер өздерінде және олардың серіктерінде гипотермия белгілерін байқауға абай болу керек - бұлшықет үйлесімділігі нашар, сөйлеу қиындықтары, саусақтар мен еріндердің көгілдір ұштары және танымдық қабілеттер бұзылған. Жылы сұйықтықтарды ішу, көрпемен жабу және жылыту жүйке жүйесінің одан әрі депрессиясын және өлімнің алдын алу үшін қажет.</a:t>
            </a:r>
            <a:r>
              <a:rPr b="0" i="0" lang="ru-RU" sz="2400" u="none" cap="none" strike="noStrike">
                <a:solidFill>
                  <a:srgbClr val="222222"/>
                </a:solidFill>
                <a:latin typeface="Times New Roman"/>
                <a:ea typeface="Times New Roman"/>
                <a:cs typeface="Times New Roman"/>
                <a:sym typeface="Times New Roman"/>
              </a:rPr>
              <a:t>.</a:t>
            </a:r>
            <a:r>
              <a:rPr b="0" i="0" lang="ru-RU" sz="2400" u="none" cap="none" strike="noStrike">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2"/>
          <p:cNvSpPr txBox="1"/>
          <p:nvPr>
            <p:ph idx="1" type="subTitle"/>
          </p:nvPr>
        </p:nvSpPr>
        <p:spPr>
          <a:xfrm>
            <a:off x="594202" y="445307"/>
            <a:ext cx="10378953" cy="2550068"/>
          </a:xfrm>
          <a:prstGeom prst="rect">
            <a:avLst/>
          </a:prstGeom>
          <a:solidFill>
            <a:srgbClr val="F8F9FA"/>
          </a:solid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Тағы бір мәселе - дененің беткі қабатын тіндерді мұздату үшін жеткілікті төмен температураның әсерінен пайда болатын үсік. Бұл көбінесе бетінің ауданы және экспозициясы бар жерлерде - саусақтар мен саусақтарда, құлақ саңылауында және мұрынның ұшында болады. Егер жасуша ішіндегі су қатып қалса, мұз кристалдары кеңейіп, жасушалар жарылып, ұлпалар өледі. Ауыр жағдайларда гангрена ерігеннен кейін пайда болады және зардап шеккен аймақ ампутациялануы керек.</a:t>
            </a:r>
            <a:endParaRPr b="0" i="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3"/>
          <p:cNvSpPr txBox="1"/>
          <p:nvPr>
            <p:ph idx="1" type="subTitle"/>
          </p:nvPr>
        </p:nvSpPr>
        <p:spPr>
          <a:xfrm>
            <a:off x="1308294" y="39751"/>
            <a:ext cx="8859643" cy="5135391"/>
          </a:xfrm>
          <a:prstGeom prst="rect">
            <a:avLst/>
          </a:prstGeom>
          <a:solidFill>
            <a:srgbClr val="F8F9FA"/>
          </a:solidFill>
          <a:ln>
            <a:noFill/>
          </a:ln>
        </p:spPr>
        <p:txBody>
          <a:bodyPr anchorCtr="0" anchor="ctr" bIns="0" lIns="0" spcFirstLastPara="1" rIns="0" wrap="square" tIns="0">
            <a:spAutoFit/>
          </a:bodyPr>
          <a:lstStyle/>
          <a:p>
            <a:pPr indent="0" lvl="0" marL="0" rtl="0" algn="ctr">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Терморегуляцияның бұзылуы </a:t>
            </a:r>
            <a:endParaRPr>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2400"/>
              <a:buNone/>
            </a:pPr>
            <a:r>
              <a:t/>
            </a:r>
            <a:endParaRPr>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Немесе гипотермия деп аталатын шамадан тыс дене температурасы немесе гипертермия деп аталатын өте жоғары дене температурасы метаболизмді бұзып, өлімге әкелуі мүмкін. Гипотермия суық тигенде немесе мұзды суға батырылғанда пайда болуы мүмкін. Егер ішкі температура 33 ° C-тан (91 ° F) төмен түссе, метаболизм жылдамдығы соншалықты төмендейді, сондықтан жылу өндірісі жылу шығынын ұстап тұра алмайды және температура одан әрі төмендейді. Жүрек фибрилляциясынан болатын өлім 32 ° C (90 ° F) төмен температурада болуы мүмкін, бірақ кейбір адамдар 29 ° C (84 ° F) дене температурасында тірі анимацияда тірі қалады. Дене температурасы 24 ° C-тан төмен болса (75 ° F), әдетте, өлімге әкеледі</a:t>
            </a:r>
            <a:r>
              <a:rPr b="0" i="0" lang="ru-RU" u="none" cap="none" strike="noStrike">
                <a:solidFill>
                  <a:srgbClr val="222222"/>
                </a:solidFill>
                <a:latin typeface="Times New Roman"/>
                <a:ea typeface="Times New Roman"/>
                <a:cs typeface="Times New Roman"/>
                <a:sym typeface="Times New Roman"/>
              </a:rPr>
              <a:t>.</a:t>
            </a:r>
            <a:r>
              <a:rPr b="0" i="0" lang="ru-RU" u="none" cap="none" strike="noStrike">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4"/>
          <p:cNvSpPr txBox="1"/>
          <p:nvPr>
            <p:ph idx="1" type="body"/>
          </p:nvPr>
        </p:nvSpPr>
        <p:spPr>
          <a:xfrm>
            <a:off x="668740" y="60596"/>
            <a:ext cx="10685060" cy="5135391"/>
          </a:xfrm>
          <a:prstGeom prst="rect">
            <a:avLst/>
          </a:prstGeom>
          <a:solidFill>
            <a:srgbClr val="F8F9FA"/>
          </a:solidFill>
          <a:ln>
            <a:noFill/>
          </a:ln>
        </p:spPr>
        <p:txBody>
          <a:bodyPr anchorCtr="0" anchor="ctr" bIns="0" lIns="0" spcFirstLastPara="1" rIns="0" wrap="square" tIns="0">
            <a:spAutoFit/>
          </a:bodyPr>
          <a:lstStyle/>
          <a:p>
            <a:pPr indent="0" lvl="0" marL="0" rtl="0" algn="ctr">
              <a:lnSpc>
                <a:spcPct val="100000"/>
              </a:lnSpc>
              <a:spcBef>
                <a:spcPts val="0"/>
              </a:spcBef>
              <a:spcAft>
                <a:spcPts val="0"/>
              </a:spcAft>
              <a:buClr>
                <a:schemeClr val="dk1"/>
              </a:buClr>
              <a:buSzPts val="2400"/>
              <a:buNone/>
            </a:pPr>
            <a:r>
              <a:rPr lang="ru-RU" sz="2400">
                <a:latin typeface="Times New Roman"/>
                <a:ea typeface="Times New Roman"/>
                <a:cs typeface="Times New Roman"/>
                <a:sym typeface="Times New Roman"/>
              </a:rPr>
              <a:t>Гипертермия </a:t>
            </a:r>
            <a:endParaRPr sz="2400">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2400"/>
              <a:buNone/>
            </a:pPr>
            <a:r>
              <a:rPr lang="ru-RU" sz="2400">
                <a:latin typeface="Times New Roman"/>
                <a:ea typeface="Times New Roman"/>
                <a:cs typeface="Times New Roman"/>
                <a:sym typeface="Times New Roman"/>
              </a:rPr>
              <a:t>Жылу ұстамаларымен, жылудың сарқылуымен және жылу соққыларымен сипатталады. Жылу спазмы - бұл тер арқылы электролиттің артық жоғалуы нәтижесінде пайда болатын ауыр бұлшықет спазмы. Олар әсіресе адам үлкен күш пен қатты терлеуден кейін демала бастаған кезде пайда болады. </a:t>
            </a:r>
            <a:br>
              <a:rPr lang="ru-RU" sz="2400">
                <a:latin typeface="Times New Roman"/>
                <a:ea typeface="Times New Roman"/>
                <a:cs typeface="Times New Roman"/>
                <a:sym typeface="Times New Roman"/>
              </a:rPr>
            </a:br>
            <a:r>
              <a:rPr lang="ru-RU" sz="2400">
                <a:latin typeface="Times New Roman"/>
                <a:ea typeface="Times New Roman"/>
                <a:cs typeface="Times New Roman"/>
                <a:sym typeface="Times New Roman"/>
              </a:rPr>
              <a:t>Жылудың сарқылуы су мен электролиттердің көп жоғалуы нәтижесінде пайда болады және төмен қан қысымымен, бас айналуымен, құсумен, кейде есінен танумен сипатталады. Жылу соққысы (күн соққысы) сіздің денеңіздің негізгі температурасы 40 ° C-тан (104 ° F) асқанда пайда болады; тері ыстық және құрғақ; және зерттелуші жүйке жүйесінің дисфункцияларын көрсетеді, мысалы, делирий, конвульсия немесе кома. Бұл сонымен қатар тахикардиямен, гипервентиляциямен, қабынумен және көптеген органдардың жұмысындағы бұзылулармен байланысты; бұл көбінесе өліммен аяқталады.</a:t>
            </a:r>
            <a:endParaRPr sz="18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5"/>
          <p:cNvSpPr txBox="1"/>
          <p:nvPr>
            <p:ph idx="1" type="subTitle"/>
          </p:nvPr>
        </p:nvSpPr>
        <p:spPr>
          <a:xfrm>
            <a:off x="504968" y="516579"/>
            <a:ext cx="11491770" cy="5874055"/>
          </a:xfrm>
          <a:prstGeom prst="rect">
            <a:avLst/>
          </a:prstGeom>
          <a:solidFill>
            <a:srgbClr val="F8F9FA"/>
          </a:solid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chemeClr val="dk1"/>
              </a:buClr>
              <a:buSzPts val="2400"/>
              <a:buNone/>
            </a:pPr>
            <a:br>
              <a:rPr lang="ru-RU"/>
            </a:br>
            <a:r>
              <a:rPr lang="ru-RU">
                <a:latin typeface="Times New Roman"/>
                <a:ea typeface="Times New Roman"/>
                <a:cs typeface="Times New Roman"/>
                <a:sym typeface="Times New Roman"/>
              </a:rPr>
              <a:t>Қоректік заттар, күнделікті қажеттілігі және қызметі: Су, 2,7–3,7 л, жұқа; салқындатқыш; метаболикалық қалдықтарды сұйылтады және жояды; қан көлемі мен қысымын сақтайды; көптеген метаболикалық реакциялардағы реактив немесе өнім </a:t>
            </a:r>
            <a:endParaRPr>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2400"/>
              <a:buNone/>
            </a:pPr>
            <a:r>
              <a:t/>
            </a:r>
            <a:endParaRPr>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Көмірсулар, 130 г, жанармай; гликопротеидтердің, гликолипидтердің, нуклеин қышқылдарының және АТФ құрамдас бөлігі; кейбір құрылымдық функциялар</a:t>
            </a:r>
            <a:endParaRPr>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2400"/>
              <a:buNone/>
            </a:pPr>
            <a:r>
              <a:t/>
            </a:r>
            <a:endParaRPr b="0" i="0" u="none" cap="none" strike="noStrike">
              <a:solidFill>
                <a:srgbClr val="FF0000"/>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Липидтер, 80-100 г, жанармай; плазмалық мембрананың құрылымы; жүйке талшықтарының миелин қабығы; гормондар; оқшаулау; органдардың айналасындағы қорғаныс жастықшасы </a:t>
            </a:r>
            <a:endParaRPr>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2400"/>
              <a:buNone/>
            </a:pPr>
            <a:r>
              <a:t/>
            </a:r>
            <a:endParaRPr>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Ақуыз, 46–56 г, бұлшықеттің жиырылуы; жасуша мембраналарының және жасушадан тыс материалдардың құрылымы; дәнекер тіннің негізгі компоненті; ферменттер; кейбір гормондар; антиденелер; плазмалық липидті тасымалдау; оттегінің байланысы және берілуі; қан ұюы; қанның тұтқырлығы және осмолярлығы; авариялық отын</a:t>
            </a:r>
            <a:endParaRPr b="0" i="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6"/>
          <p:cNvSpPr txBox="1"/>
          <p:nvPr>
            <p:ph idx="1" type="subTitle"/>
          </p:nvPr>
        </p:nvSpPr>
        <p:spPr>
          <a:xfrm>
            <a:off x="1037230" y="203637"/>
            <a:ext cx="9690265" cy="2503902"/>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rgbClr val="222222"/>
              </a:solidFill>
              <a:latin typeface="Arial"/>
              <a:ea typeface="Arial"/>
              <a:cs typeface="Arial"/>
              <a:sym typeface="Arial"/>
            </a:endParaRPr>
          </a:p>
          <a:p>
            <a:pPr indent="0" lvl="0" marL="0" rtl="0" algn="ctr">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Көмірсулар </a:t>
            </a:r>
            <a:endParaRPr>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2400"/>
              <a:buNone/>
            </a:pPr>
            <a:r>
              <a:rPr lang="ru-RU">
                <a:latin typeface="Times New Roman"/>
                <a:ea typeface="Times New Roman"/>
                <a:cs typeface="Times New Roman"/>
                <a:sym typeface="Times New Roman"/>
              </a:rPr>
              <a:t>Көмірсулар - қанттар мен крахмал - бұл жасушалардың жұмыс істеуі үшін ең алдымен отын болып табылады және судан басқа барлық қоректік заттарға қарағанда көп мөлшерде қажет. Тек мидың өзі күніне шамамен 120 грамм глюкозаны тұтынады. Көмірсулар басқа молекулалар үшін құрылыс материалы ретінде де қызмет етеді</a:t>
            </a:r>
            <a:r>
              <a:rPr lang="ru-RU"/>
              <a:t>.</a:t>
            </a:r>
            <a:endParaRPr b="0" i="0" u="none" cap="none" strike="noStrike">
              <a:solidFill>
                <a:schemeClr val="dk1"/>
              </a:solidFill>
              <a:latin typeface="Arial"/>
              <a:ea typeface="Arial"/>
              <a:cs typeface="Arial"/>
              <a:sym typeface="Arial"/>
            </a:endParaRPr>
          </a:p>
        </p:txBody>
      </p:sp>
      <p:sp>
        <p:nvSpPr>
          <p:cNvPr id="122" name="Google Shape;122;p6"/>
          <p:cNvSpPr/>
          <p:nvPr/>
        </p:nvSpPr>
        <p:spPr>
          <a:xfrm>
            <a:off x="1069381" y="3093728"/>
            <a:ext cx="9416955" cy="3242565"/>
          </a:xfrm>
          <a:prstGeom prst="rect">
            <a:avLst/>
          </a:prstGeom>
          <a:solidFill>
            <a:srgbClr val="F8F9FA"/>
          </a:solidFill>
          <a:ln>
            <a:noFill/>
          </a:ln>
        </p:spPr>
        <p:txBody>
          <a:bodyPr anchorCtr="0" anchor="ctr" bIns="0" lIns="0" spcFirstLastPara="1" rIns="0" wrap="square" tIns="0">
            <a:spAutoFit/>
          </a:bodyPr>
          <a:lstStyle/>
          <a:p>
            <a:pPr indent="0" lvl="0" marL="0" marR="0" rtl="0" algn="l">
              <a:spcBef>
                <a:spcPts val="0"/>
              </a:spcBef>
              <a:spcAft>
                <a:spcPts val="0"/>
              </a:spcAft>
              <a:buNone/>
            </a:pPr>
            <a:r>
              <a:rPr b="0" i="0" lang="ru-RU" sz="2400" u="none" cap="none" strike="noStrike">
                <a:solidFill>
                  <a:schemeClr val="dk1"/>
                </a:solidFill>
                <a:latin typeface="Times New Roman"/>
                <a:ea typeface="Times New Roman"/>
                <a:cs typeface="Times New Roman"/>
                <a:sym typeface="Times New Roman"/>
              </a:rPr>
              <a:t>Полисахаридтер (күрделі көмірсулар), </a:t>
            </a:r>
            <a:endParaRPr b="0" i="0" sz="2400" u="none" cap="none" strike="noStrike">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0" i="0" lang="ru-RU" sz="2400" u="none" cap="none" strike="noStrike">
                <a:solidFill>
                  <a:schemeClr val="dk1"/>
                </a:solidFill>
                <a:latin typeface="Times New Roman"/>
                <a:ea typeface="Times New Roman"/>
                <a:cs typeface="Times New Roman"/>
                <a:sym typeface="Times New Roman"/>
              </a:rPr>
              <a:t>-дисахаридтер, </a:t>
            </a:r>
            <a:endParaRPr b="0" i="0" sz="2400" u="none" cap="none" strike="noStrike">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0" i="0" lang="ru-RU" sz="2400" u="none" cap="none" strike="noStrike">
                <a:solidFill>
                  <a:schemeClr val="dk1"/>
                </a:solidFill>
                <a:latin typeface="Times New Roman"/>
                <a:ea typeface="Times New Roman"/>
                <a:cs typeface="Times New Roman"/>
                <a:sym typeface="Times New Roman"/>
              </a:rPr>
              <a:t>-моносахаридтер.</a:t>
            </a:r>
            <a:endParaRPr b="0" i="0" sz="2100" u="none" cap="none" strike="noStrike">
              <a:solidFill>
                <a:srgbClr val="222222"/>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222222"/>
              </a:buClr>
              <a:buSzPts val="2100"/>
              <a:buFont typeface="Times New Roman"/>
              <a:buNone/>
            </a:pPr>
            <a:r>
              <a:rPr b="0" i="0" lang="ru-RU" sz="2100" u="none" cap="none" strike="noStrike">
                <a:solidFill>
                  <a:srgbClr val="222222"/>
                </a:solidFill>
                <a:latin typeface="Times New Roman"/>
                <a:ea typeface="Times New Roman"/>
                <a:cs typeface="Times New Roman"/>
                <a:sym typeface="Times New Roman"/>
              </a:rPr>
              <a:t> </a:t>
            </a:r>
            <a:endParaRPr/>
          </a:p>
          <a:p>
            <a:pPr indent="0" lvl="0" marL="0" marR="0" rtl="0" algn="l">
              <a:spcBef>
                <a:spcPts val="0"/>
              </a:spcBef>
              <a:spcAft>
                <a:spcPts val="0"/>
              </a:spcAft>
              <a:buNone/>
            </a:pPr>
            <a:br>
              <a:rPr b="0" i="0" lang="ru-RU" sz="2400" u="none" cap="none" strike="noStrike">
                <a:solidFill>
                  <a:schemeClr val="dk1"/>
                </a:solidFill>
                <a:latin typeface="Times New Roman"/>
                <a:ea typeface="Times New Roman"/>
                <a:cs typeface="Times New Roman"/>
                <a:sym typeface="Times New Roman"/>
              </a:rPr>
            </a:br>
            <a:r>
              <a:rPr b="0" i="0" lang="ru-RU" sz="2400" u="none" cap="none" strike="noStrike">
                <a:solidFill>
                  <a:schemeClr val="dk1"/>
                </a:solidFill>
                <a:latin typeface="Times New Roman"/>
                <a:ea typeface="Times New Roman"/>
                <a:cs typeface="Times New Roman"/>
                <a:sym typeface="Times New Roman"/>
              </a:rPr>
              <a:t>Крахмал - полисахаридтер үшін маңызды қоректік зат. </a:t>
            </a:r>
            <a:endParaRPr b="0" i="0" sz="2400" u="none" cap="none" strike="noStrike">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0" i="0" lang="ru-RU" sz="2400" u="none" cap="none" strike="noStrike">
                <a:solidFill>
                  <a:schemeClr val="dk1"/>
                </a:solidFill>
                <a:latin typeface="Times New Roman"/>
                <a:ea typeface="Times New Roman"/>
                <a:cs typeface="Times New Roman"/>
                <a:sym typeface="Times New Roman"/>
              </a:rPr>
              <a:t>Целлюлоза сонымен қатар маңызды диеталық полисахарид болып табылады.</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descr="Сладкая вата в разных странах | ВКонтакте" id="127" name="Google Shape;127;p7"/>
          <p:cNvPicPr preferRelativeResize="0"/>
          <p:nvPr>
            <p:ph idx="1" type="body"/>
          </p:nvPr>
        </p:nvPicPr>
        <p:blipFill rotWithShape="1">
          <a:blip r:embed="rId3">
            <a:alphaModFix/>
          </a:blip>
          <a:srcRect b="0" l="0" r="0" t="0"/>
          <a:stretch/>
        </p:blipFill>
        <p:spPr>
          <a:xfrm>
            <a:off x="1078173" y="0"/>
            <a:ext cx="10058400" cy="667766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8"/>
          <p:cNvSpPr txBox="1"/>
          <p:nvPr>
            <p:ph idx="1" type="subTitle"/>
          </p:nvPr>
        </p:nvSpPr>
        <p:spPr>
          <a:xfrm>
            <a:off x="386546" y="1252127"/>
            <a:ext cx="11227699" cy="4273617"/>
          </a:xfrm>
          <a:prstGeom prst="rect">
            <a:avLst/>
          </a:prstGeom>
          <a:solidFill>
            <a:srgbClr val="F8F9FA"/>
          </a:solid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chemeClr val="dk1"/>
              </a:buClr>
              <a:buSzPts val="2800"/>
              <a:buNone/>
            </a:pPr>
            <a:r>
              <a:rPr lang="ru-RU" sz="2800">
                <a:latin typeface="Times New Roman"/>
                <a:ea typeface="Times New Roman"/>
                <a:cs typeface="Times New Roman"/>
                <a:sym typeface="Times New Roman"/>
              </a:rPr>
              <a:t>Крахмал және дисахаридтер: үш моносахаридтен тұрады: глюкоза, фруктоза, галактоза</a:t>
            </a:r>
            <a:endParaRPr/>
          </a:p>
          <a:p>
            <a:pPr indent="0" lvl="0" marL="0" rtl="0" algn="l">
              <a:lnSpc>
                <a:spcPct val="100000"/>
              </a:lnSpc>
              <a:spcBef>
                <a:spcPts val="0"/>
              </a:spcBef>
              <a:spcAft>
                <a:spcPts val="0"/>
              </a:spcAft>
              <a:buClr>
                <a:schemeClr val="dk1"/>
              </a:buClr>
              <a:buSzPts val="2800"/>
              <a:buNone/>
            </a:pPr>
            <a:br>
              <a:rPr lang="ru-RU" sz="2800">
                <a:latin typeface="Times New Roman"/>
                <a:ea typeface="Times New Roman"/>
                <a:cs typeface="Times New Roman"/>
                <a:sym typeface="Times New Roman"/>
              </a:rPr>
            </a:br>
            <a:r>
              <a:rPr lang="ru-RU" sz="2800">
                <a:latin typeface="Times New Roman"/>
                <a:ea typeface="Times New Roman"/>
                <a:cs typeface="Times New Roman"/>
                <a:sym typeface="Times New Roman"/>
              </a:rPr>
              <a:t>Глюкоза - бұл қанда айтарлықтай мөлшерде болатын жалғыз моносахарид, сондықтан қандағы қант деп аталады. Оның концентрациясы әдетте перифериялық веналық қанда 70-тен 110 мг / дл-ге дейін сақталады. Бұл деңгей инсулинмен және глюкагонмен нақты реттеледі. Гипогликемияның қысқа кезеңі (глюкозаның жетіспеушілігі) жүйке жүйесінің бұзылуын тудырады, олар әлсіздік немесе бас айналу түрінде көрінеді.</a:t>
            </a:r>
            <a:endParaRPr b="0" i="0" sz="2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9"/>
          <p:cNvSpPr txBox="1"/>
          <p:nvPr>
            <p:ph idx="1" type="subTitle"/>
          </p:nvPr>
        </p:nvSpPr>
        <p:spPr>
          <a:xfrm>
            <a:off x="204788" y="1286021"/>
            <a:ext cx="11791950" cy="4335172"/>
          </a:xfrm>
          <a:prstGeom prst="rect">
            <a:avLst/>
          </a:prstGeom>
          <a:solidFill>
            <a:srgbClr val="F8F9FA"/>
          </a:solidFill>
          <a:ln>
            <a:noFill/>
          </a:ln>
        </p:spPr>
        <p:txBody>
          <a:bodyPr anchorCtr="0" anchor="ctr" bIns="0" lIns="0" spcFirstLastPara="1" rIns="0" wrap="square" tIns="0">
            <a:spAutoFit/>
          </a:bodyPr>
          <a:lstStyle/>
          <a:p>
            <a:pPr indent="0" lvl="0" marL="0" rtl="0" algn="ctr">
              <a:lnSpc>
                <a:spcPct val="100000"/>
              </a:lnSpc>
              <a:spcBef>
                <a:spcPts val="0"/>
              </a:spcBef>
              <a:spcAft>
                <a:spcPts val="0"/>
              </a:spcAft>
              <a:buClr>
                <a:schemeClr val="dk1"/>
              </a:buClr>
              <a:buSzPts val="2800"/>
              <a:buNone/>
            </a:pPr>
            <a:r>
              <a:rPr lang="ru-RU" sz="2800">
                <a:latin typeface="Times New Roman"/>
                <a:ea typeface="Times New Roman"/>
                <a:cs typeface="Times New Roman"/>
                <a:sym typeface="Times New Roman"/>
              </a:rPr>
              <a:t>Талшық</a:t>
            </a:r>
            <a:endParaRPr/>
          </a:p>
          <a:p>
            <a:pPr indent="0" lvl="0" marL="0" rtl="0" algn="ctr">
              <a:lnSpc>
                <a:spcPct val="100000"/>
              </a:lnSpc>
              <a:spcBef>
                <a:spcPts val="0"/>
              </a:spcBef>
              <a:spcAft>
                <a:spcPts val="0"/>
              </a:spcAft>
              <a:buClr>
                <a:schemeClr val="dk1"/>
              </a:buClr>
              <a:buSzPts val="2800"/>
              <a:buNone/>
            </a:pPr>
            <a:r>
              <a:rPr lang="ru-RU" sz="2800">
                <a:latin typeface="Times New Roman"/>
                <a:ea typeface="Times New Roman"/>
                <a:cs typeface="Times New Roman"/>
                <a:sym typeface="Times New Roman"/>
              </a:rPr>
              <a:t>Диеталық талшық - көмірсулар, целлюлоза және пектин, сондай-ақ сағыз және лигнин сияқты көмірсутекті емес тағамдар.</a:t>
            </a:r>
            <a:endParaRPr/>
          </a:p>
          <a:p>
            <a:pPr indent="0" lvl="0" marL="0" rtl="0" algn="ctr">
              <a:lnSpc>
                <a:spcPct val="100000"/>
              </a:lnSpc>
              <a:spcBef>
                <a:spcPts val="0"/>
              </a:spcBef>
              <a:spcAft>
                <a:spcPts val="0"/>
              </a:spcAft>
              <a:buClr>
                <a:schemeClr val="dk1"/>
              </a:buClr>
              <a:buSzPts val="2800"/>
              <a:buNone/>
            </a:pPr>
            <a:r>
              <a:t/>
            </a:r>
            <a:endParaRPr sz="2800">
              <a:solidFill>
                <a:srgbClr val="222222"/>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2800"/>
              <a:buNone/>
            </a:pPr>
            <a:r>
              <a:rPr lang="ru-RU" sz="2800">
                <a:latin typeface="Times New Roman"/>
                <a:ea typeface="Times New Roman"/>
                <a:cs typeface="Times New Roman"/>
                <a:sym typeface="Times New Roman"/>
              </a:rPr>
              <a:t>Күнделікті тұтыну шамамен 30 грамм талшықты құрайды, бірақ әр елде орташа тұтыну айтарлықтай өзгереді - Үндістан мен Африкада тәулігіне 40-тан 150 г-ға дейін, АҚШ-та тәулігіне 12 г дейін.</a:t>
            </a:r>
            <a:endParaRPr sz="2800">
              <a:solidFill>
                <a:srgbClr val="222222"/>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3200"/>
              <a:buNone/>
            </a:pPr>
            <a:br>
              <a:rPr lang="ru-RU" sz="3200"/>
            </a:br>
            <a:r>
              <a:rPr lang="ru-RU" sz="2800">
                <a:latin typeface="Times New Roman"/>
                <a:ea typeface="Times New Roman"/>
                <a:cs typeface="Times New Roman"/>
                <a:sym typeface="Times New Roman"/>
              </a:rPr>
              <a:t>Суда еритін талшыққа сұлы, бұршақ, бұршақ, сәбіз, қоңыр күріш пен жемістерде кездесетін пектин және басқа да бірнеше көмірсулар жатады.</a:t>
            </a:r>
            <a:endParaRPr b="0" i="0" sz="2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2020-09-15T09:32:41Z</dcterms:created>
  <dc:creator>HP</dc:creator>
</cp:coreProperties>
</file>